
<file path=[Content_Types].xml><?xml version="1.0" encoding="utf-8"?>
<Types xmlns="http://schemas.openxmlformats.org/package/2006/content-types">
  <Default Extension="jpeg" ContentType="image/jpeg"/>
  <Default Extension="jpg" ContentType="image/jpeg"/>
  <Default Extension="png" ContentType="image/png"/>
  <Default Extension="ppm"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13_6295887D.xml" ContentType="application/vnd.ms-powerpoint.comments+xml"/>
  <Override PartName="/ppt/comments/modernComment_115_F0EF41A7.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1.xml" ContentType="application/vnd.openxmlformats-officedocument.presentationml.tags+xml"/>
  <Override PartName="/ppt/tags/tag2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1" r:id="rId7"/>
    <p:sldId id="260" r:id="rId8"/>
    <p:sldId id="262" r:id="rId9"/>
    <p:sldId id="298" r:id="rId10"/>
    <p:sldId id="289" r:id="rId11"/>
    <p:sldId id="292" r:id="rId12"/>
    <p:sldId id="293" r:id="rId13"/>
    <p:sldId id="269" r:id="rId14"/>
    <p:sldId id="290" r:id="rId15"/>
    <p:sldId id="280" r:id="rId16"/>
    <p:sldId id="291" r:id="rId17"/>
    <p:sldId id="272" r:id="rId18"/>
    <p:sldId id="271" r:id="rId19"/>
    <p:sldId id="270" r:id="rId20"/>
    <p:sldId id="273" r:id="rId21"/>
    <p:sldId id="274" r:id="rId22"/>
    <p:sldId id="275" r:id="rId23"/>
    <p:sldId id="277" r:id="rId24"/>
    <p:sldId id="278" r:id="rId25"/>
    <p:sldId id="294" r:id="rId26"/>
    <p:sldId id="281" r:id="rId27"/>
    <p:sldId id="282" r:id="rId28"/>
    <p:sldId id="284" r:id="rId29"/>
    <p:sldId id="296" r:id="rId30"/>
    <p:sldId id="286" r:id="rId31"/>
    <p:sldId id="295" r:id="rId32"/>
    <p:sldId id="287" r:id="rId33"/>
    <p:sldId id="283" r:id="rId34"/>
    <p:sldId id="267" r:id="rId35"/>
    <p:sldId id="265" r:id="rId36"/>
    <p:sldId id="297" r:id="rId37"/>
    <p:sldId id="279" r:id="rId38"/>
    <p:sldId id="276" r:id="rId39"/>
  </p:sldIdLst>
  <p:sldSz cx="12192000" cy="6858000"/>
  <p:notesSz cx="6858000" cy="9144000"/>
  <p:custDataLst>
    <p:tags r:id="rId4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611BFBD0-72CE-442A-8531-9C19BFB5D9DD}">
          <p14:sldIdLst>
            <p14:sldId id="256"/>
          </p14:sldIdLst>
        </p14:section>
        <p14:section name="About Me Slide (delete unused slide)" id="{9AE80563-FE59-4F3D-8D19-76943D13DFF2}">
          <p14:sldIdLst>
            <p14:sldId id="257"/>
          </p14:sldIdLst>
        </p14:section>
        <p14:section name="Agenda Slide" id="{CB8220E0-7C46-2E40-94EF-96EC53612121}">
          <p14:sldIdLst>
            <p14:sldId id="261"/>
          </p14:sldIdLst>
        </p14:section>
        <p14:section name="Content Slides" id="{7B8AB6D4-A0E6-4EA6-ACD0-0DFFE1252CAB}">
          <p14:sldIdLst>
            <p14:sldId id="260"/>
            <p14:sldId id="262"/>
            <p14:sldId id="298"/>
            <p14:sldId id="289"/>
            <p14:sldId id="292"/>
            <p14:sldId id="293"/>
            <p14:sldId id="269"/>
            <p14:sldId id="290"/>
            <p14:sldId id="280"/>
            <p14:sldId id="291"/>
            <p14:sldId id="272"/>
            <p14:sldId id="271"/>
            <p14:sldId id="270"/>
            <p14:sldId id="273"/>
            <p14:sldId id="274"/>
            <p14:sldId id="275"/>
            <p14:sldId id="277"/>
            <p14:sldId id="278"/>
            <p14:sldId id="294"/>
            <p14:sldId id="281"/>
            <p14:sldId id="282"/>
            <p14:sldId id="284"/>
            <p14:sldId id="296"/>
            <p14:sldId id="286"/>
            <p14:sldId id="295"/>
            <p14:sldId id="287"/>
          </p14:sldIdLst>
        </p14:section>
        <p14:section name="Last Slides" id="{E026F0B3-FAED-2846-89F3-755EED94CC43}">
          <p14:sldIdLst>
            <p14:sldId id="283"/>
            <p14:sldId id="267"/>
            <p14:sldId id="265"/>
            <p14:sldId id="297"/>
            <p14:sldId id="279"/>
            <p14:sldId id="2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F09FC-C562-C072-EF02-972900FEE344}" name="Kamal Rubayet (GIP GEMS D EC LMP1)" initials="RK" userId="S::Rubayet.Kamal@infineon.com::7d88574d-f657-4b86-8489-a1e5b7d6ce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D01"/>
    <a:srgbClr val="3D9CEC"/>
    <a:srgbClr val="E6EB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4" autoAdjust="0"/>
    <p:restoredTop sz="96247" autoAdjust="0"/>
  </p:normalViewPr>
  <p:slideViewPr>
    <p:cSldViewPr snapToGrid="0">
      <p:cViewPr varScale="1">
        <p:scale>
          <a:sx n="96" d="100"/>
          <a:sy n="96" d="100"/>
        </p:scale>
        <p:origin x="138"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comments/modernComment_113_6295887D.xml><?xml version="1.0" encoding="utf-8"?>
<p188:cmLst xmlns:a="http://schemas.openxmlformats.org/drawingml/2006/main" xmlns:r="http://schemas.openxmlformats.org/officeDocument/2006/relationships" xmlns:p188="http://schemas.microsoft.com/office/powerpoint/2018/8/main">
  <p188:cm id="{42CABA74-9479-4CA0-8B97-DD20F70FCBC4}" authorId="{E7FF09FC-C562-C072-EF02-972900FEE344}" created="2025-11-06T13:30:37.979">
    <pc:sldMkLst xmlns:pc="http://schemas.microsoft.com/office/powerpoint/2013/main/command">
      <pc:docMk/>
      <pc:sldMk cId="1653966973" sldId="275"/>
    </pc:sldMkLst>
    <p188:txBody>
      <a:bodyPr/>
      <a:lstStyle/>
      <a:p>
        <a:r>
          <a:rPr lang="de-DE"/>
          <a:t>Simply plug in the expected temperature profile and reference values into the equations and calculate the component’s FIT rate in the context of the component’s use in the intended application. 
Allows for comparison between predicted and measured lifetime. Provides analytical models and empirical data for predicting failure rates of semiconductor components.</a:t>
        </a:r>
      </a:p>
    </p188:txBody>
  </p188:cm>
</p188:cmLst>
</file>

<file path=ppt/comments/modernComment_115_F0EF41A7.xml><?xml version="1.0" encoding="utf-8"?>
<p188:cmLst xmlns:a="http://schemas.openxmlformats.org/drawingml/2006/main" xmlns:r="http://schemas.openxmlformats.org/officeDocument/2006/relationships" xmlns:p188="http://schemas.microsoft.com/office/powerpoint/2018/8/main">
  <p188:cm id="{C76DBF47-5179-46F6-BAA6-2E6FDB32F23D}" authorId="{E7FF09FC-C562-C072-EF02-972900FEE344}" created="2025-11-06T13:32:07.778">
    <ac:deMkLst xmlns:ac="http://schemas.microsoft.com/office/drawing/2013/main/command">
      <pc:docMk xmlns:pc="http://schemas.microsoft.com/office/powerpoint/2013/main/command"/>
      <pc:sldMk xmlns:pc="http://schemas.microsoft.com/office/powerpoint/2013/main/command" cId="4042211751" sldId="277"/>
      <ac:spMk id="3" creationId="{BF099C4D-BB5B-CF2F-B906-51E9980A0327}"/>
    </ac:deMkLst>
    <p188:txBody>
      <a:bodyPr/>
      <a:lstStyle/>
      <a:p>
        <a:r>
          <a:rPr lang="de-DE"/>
          <a:t>Covers thermal, mechanical, electrical and environmental stress tests. 
Forms the experimental feedback loop that complements analytical models and safety standards. 
</a:t>
        </a:r>
      </a:p>
    </p188:txBody>
  </p188:cm>
</p188:cmLst>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DE8BF9-51F0-44A0-9592-92C262997889}"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F2FF35C0-99A9-428D-9EE9-A8B2196A8059}">
      <dgm:prSet/>
      <dgm:spPr/>
      <dgm:t>
        <a:bodyPr/>
        <a:lstStyle/>
        <a:p>
          <a:r>
            <a:rPr lang="en-US" dirty="0"/>
            <a:t>Expected vehicle lifetime: 15 years. </a:t>
          </a:r>
        </a:p>
      </dgm:t>
    </dgm:pt>
    <dgm:pt modelId="{101E5AA1-1D28-41D9-A1D7-F037EB4262D4}" type="parTrans" cxnId="{7139D792-DF8C-4601-B630-CD4AAC38EC24}">
      <dgm:prSet/>
      <dgm:spPr/>
      <dgm:t>
        <a:bodyPr/>
        <a:lstStyle/>
        <a:p>
          <a:endParaRPr lang="en-US"/>
        </a:p>
      </dgm:t>
    </dgm:pt>
    <dgm:pt modelId="{5E840E62-39E4-4A52-BE6C-51E5DA9E6EAC}" type="sibTrans" cxnId="{7139D792-DF8C-4601-B630-CD4AAC38EC24}">
      <dgm:prSet/>
      <dgm:spPr/>
      <dgm:t>
        <a:bodyPr/>
        <a:lstStyle/>
        <a:p>
          <a:endParaRPr lang="en-US"/>
        </a:p>
      </dgm:t>
    </dgm:pt>
    <dgm:pt modelId="{7D5CE0AE-DF17-4615-9816-DFD42119498B}">
      <dgm:prSet/>
      <dgm:spPr/>
      <dgm:t>
        <a:bodyPr/>
        <a:lstStyle/>
        <a:p>
          <a:r>
            <a:rPr lang="en-US" dirty="0"/>
            <a:t>Harsh operating conditions: Humidity, Temperature, Vibration. </a:t>
          </a:r>
        </a:p>
      </dgm:t>
    </dgm:pt>
    <dgm:pt modelId="{FB4CF348-F63D-491F-A805-2EAE406E4FB2}" type="parTrans" cxnId="{70B12AA9-0B9E-410E-896A-5FCD4D3DDD10}">
      <dgm:prSet/>
      <dgm:spPr/>
      <dgm:t>
        <a:bodyPr/>
        <a:lstStyle/>
        <a:p>
          <a:endParaRPr lang="en-US"/>
        </a:p>
      </dgm:t>
    </dgm:pt>
    <dgm:pt modelId="{F4F66924-70B3-4A2F-A993-0587E7EEA899}" type="sibTrans" cxnId="{70B12AA9-0B9E-410E-896A-5FCD4D3DDD10}">
      <dgm:prSet/>
      <dgm:spPr/>
      <dgm:t>
        <a:bodyPr/>
        <a:lstStyle/>
        <a:p>
          <a:endParaRPr lang="en-US"/>
        </a:p>
      </dgm:t>
    </dgm:pt>
    <dgm:pt modelId="{47DDABDD-5A2C-4BCF-BFF5-CFB8E074D6DB}">
      <dgm:prSet/>
      <dgm:spPr/>
      <dgm:t>
        <a:bodyPr/>
        <a:lstStyle/>
        <a:p>
          <a:r>
            <a:rPr lang="en-US" dirty="0"/>
            <a:t>Failures can lead to unsafe behavior or costly recalls. </a:t>
          </a:r>
        </a:p>
      </dgm:t>
    </dgm:pt>
    <dgm:pt modelId="{4B5EB8B4-98A2-4FEC-8759-3D4EB3E4D9C1}" type="parTrans" cxnId="{0EA8634E-C001-4483-B15E-789392D12EA4}">
      <dgm:prSet/>
      <dgm:spPr/>
      <dgm:t>
        <a:bodyPr/>
        <a:lstStyle/>
        <a:p>
          <a:endParaRPr lang="en-US"/>
        </a:p>
      </dgm:t>
    </dgm:pt>
    <dgm:pt modelId="{499304C1-5DE6-463F-9BE3-E42BCD76C96D}" type="sibTrans" cxnId="{0EA8634E-C001-4483-B15E-789392D12EA4}">
      <dgm:prSet/>
      <dgm:spPr/>
      <dgm:t>
        <a:bodyPr/>
        <a:lstStyle/>
        <a:p>
          <a:endParaRPr lang="en-US"/>
        </a:p>
      </dgm:t>
    </dgm:pt>
    <dgm:pt modelId="{F79940FF-74DB-4B1D-91B9-6D83422904AD}">
      <dgm:prSet/>
      <dgm:spPr/>
      <dgm:t>
        <a:bodyPr/>
        <a:lstStyle/>
        <a:p>
          <a:r>
            <a:rPr lang="en-US" dirty="0"/>
            <a:t>Importance of Functional Safety and System Reliability.</a:t>
          </a:r>
        </a:p>
      </dgm:t>
    </dgm:pt>
    <dgm:pt modelId="{8DAE961F-67E1-4DEA-A6FF-4E82E8E6D984}" type="parTrans" cxnId="{96CE8A1B-EA3E-41F2-BEB9-470E9C46ABB6}">
      <dgm:prSet/>
      <dgm:spPr/>
      <dgm:t>
        <a:bodyPr/>
        <a:lstStyle/>
        <a:p>
          <a:endParaRPr lang="en-US"/>
        </a:p>
      </dgm:t>
    </dgm:pt>
    <dgm:pt modelId="{E2D81C49-A43D-45CA-9F78-5C988C76A614}" type="sibTrans" cxnId="{96CE8A1B-EA3E-41F2-BEB9-470E9C46ABB6}">
      <dgm:prSet/>
      <dgm:spPr/>
      <dgm:t>
        <a:bodyPr/>
        <a:lstStyle/>
        <a:p>
          <a:endParaRPr lang="en-US"/>
        </a:p>
      </dgm:t>
    </dgm:pt>
    <dgm:pt modelId="{F5775A44-018A-4143-AE8B-3638191B3211}" type="pres">
      <dgm:prSet presAssocID="{B0DE8BF9-51F0-44A0-9592-92C262997889}" presName="matrix" presStyleCnt="0">
        <dgm:presLayoutVars>
          <dgm:chMax val="1"/>
          <dgm:dir/>
          <dgm:resizeHandles val="exact"/>
        </dgm:presLayoutVars>
      </dgm:prSet>
      <dgm:spPr/>
    </dgm:pt>
    <dgm:pt modelId="{EAF14135-7721-420F-9175-937CACB9DDD1}" type="pres">
      <dgm:prSet presAssocID="{B0DE8BF9-51F0-44A0-9592-92C262997889}" presName="diamond" presStyleLbl="bgShp" presStyleIdx="0" presStyleCnt="1"/>
      <dgm:spPr/>
    </dgm:pt>
    <dgm:pt modelId="{A9A53753-C88E-4CE0-9B9B-EA0BCEB1BF8E}" type="pres">
      <dgm:prSet presAssocID="{B0DE8BF9-51F0-44A0-9592-92C262997889}" presName="quad1" presStyleLbl="node1" presStyleIdx="0" presStyleCnt="4">
        <dgm:presLayoutVars>
          <dgm:chMax val="0"/>
          <dgm:chPref val="0"/>
          <dgm:bulletEnabled val="1"/>
        </dgm:presLayoutVars>
      </dgm:prSet>
      <dgm:spPr/>
    </dgm:pt>
    <dgm:pt modelId="{0263DCDF-5C55-48E6-B39C-0E1CCD3B6D90}" type="pres">
      <dgm:prSet presAssocID="{B0DE8BF9-51F0-44A0-9592-92C262997889}" presName="quad2" presStyleLbl="node1" presStyleIdx="1" presStyleCnt="4">
        <dgm:presLayoutVars>
          <dgm:chMax val="0"/>
          <dgm:chPref val="0"/>
          <dgm:bulletEnabled val="1"/>
        </dgm:presLayoutVars>
      </dgm:prSet>
      <dgm:spPr/>
    </dgm:pt>
    <dgm:pt modelId="{141164B4-6863-4B07-B08F-2D72D1F0B7FA}" type="pres">
      <dgm:prSet presAssocID="{B0DE8BF9-51F0-44A0-9592-92C262997889}" presName="quad3" presStyleLbl="node1" presStyleIdx="2" presStyleCnt="4">
        <dgm:presLayoutVars>
          <dgm:chMax val="0"/>
          <dgm:chPref val="0"/>
          <dgm:bulletEnabled val="1"/>
        </dgm:presLayoutVars>
      </dgm:prSet>
      <dgm:spPr/>
    </dgm:pt>
    <dgm:pt modelId="{695FF75B-9B6C-49EF-8852-7E702500FB41}" type="pres">
      <dgm:prSet presAssocID="{B0DE8BF9-51F0-44A0-9592-92C262997889}" presName="quad4" presStyleLbl="node1" presStyleIdx="3" presStyleCnt="4">
        <dgm:presLayoutVars>
          <dgm:chMax val="0"/>
          <dgm:chPref val="0"/>
          <dgm:bulletEnabled val="1"/>
        </dgm:presLayoutVars>
      </dgm:prSet>
      <dgm:spPr/>
    </dgm:pt>
  </dgm:ptLst>
  <dgm:cxnLst>
    <dgm:cxn modelId="{3A83DA0C-C773-440A-9E63-AF714BD34BC6}" type="presOf" srcId="{47DDABDD-5A2C-4BCF-BFF5-CFB8E074D6DB}" destId="{141164B4-6863-4B07-B08F-2D72D1F0B7FA}" srcOrd="0" destOrd="0" presId="urn:microsoft.com/office/officeart/2005/8/layout/matrix3"/>
    <dgm:cxn modelId="{96CE8A1B-EA3E-41F2-BEB9-470E9C46ABB6}" srcId="{B0DE8BF9-51F0-44A0-9592-92C262997889}" destId="{F79940FF-74DB-4B1D-91B9-6D83422904AD}" srcOrd="3" destOrd="0" parTransId="{8DAE961F-67E1-4DEA-A6FF-4E82E8E6D984}" sibTransId="{E2D81C49-A43D-45CA-9F78-5C988C76A614}"/>
    <dgm:cxn modelId="{B477BA41-92B1-410D-B937-58016C43A89A}" type="presOf" srcId="{B0DE8BF9-51F0-44A0-9592-92C262997889}" destId="{F5775A44-018A-4143-AE8B-3638191B3211}" srcOrd="0" destOrd="0" presId="urn:microsoft.com/office/officeart/2005/8/layout/matrix3"/>
    <dgm:cxn modelId="{A619C46C-3411-4C5C-B1E7-EBFB1A43954E}" type="presOf" srcId="{F2FF35C0-99A9-428D-9EE9-A8B2196A8059}" destId="{A9A53753-C88E-4CE0-9B9B-EA0BCEB1BF8E}" srcOrd="0" destOrd="0" presId="urn:microsoft.com/office/officeart/2005/8/layout/matrix3"/>
    <dgm:cxn modelId="{0EA8634E-C001-4483-B15E-789392D12EA4}" srcId="{B0DE8BF9-51F0-44A0-9592-92C262997889}" destId="{47DDABDD-5A2C-4BCF-BFF5-CFB8E074D6DB}" srcOrd="2" destOrd="0" parTransId="{4B5EB8B4-98A2-4FEC-8759-3D4EB3E4D9C1}" sibTransId="{499304C1-5DE6-463F-9BE3-E42BCD76C96D}"/>
    <dgm:cxn modelId="{B26D3355-7117-46D6-B715-8B981B8205E2}" type="presOf" srcId="{F79940FF-74DB-4B1D-91B9-6D83422904AD}" destId="{695FF75B-9B6C-49EF-8852-7E702500FB41}" srcOrd="0" destOrd="0" presId="urn:microsoft.com/office/officeart/2005/8/layout/matrix3"/>
    <dgm:cxn modelId="{7139D792-DF8C-4601-B630-CD4AAC38EC24}" srcId="{B0DE8BF9-51F0-44A0-9592-92C262997889}" destId="{F2FF35C0-99A9-428D-9EE9-A8B2196A8059}" srcOrd="0" destOrd="0" parTransId="{101E5AA1-1D28-41D9-A1D7-F037EB4262D4}" sibTransId="{5E840E62-39E4-4A52-BE6C-51E5DA9E6EAC}"/>
    <dgm:cxn modelId="{199BD6A5-6974-4968-A5E7-85B6DDF2CCC0}" type="presOf" srcId="{7D5CE0AE-DF17-4615-9816-DFD42119498B}" destId="{0263DCDF-5C55-48E6-B39C-0E1CCD3B6D90}" srcOrd="0" destOrd="0" presId="urn:microsoft.com/office/officeart/2005/8/layout/matrix3"/>
    <dgm:cxn modelId="{70B12AA9-0B9E-410E-896A-5FCD4D3DDD10}" srcId="{B0DE8BF9-51F0-44A0-9592-92C262997889}" destId="{7D5CE0AE-DF17-4615-9816-DFD42119498B}" srcOrd="1" destOrd="0" parTransId="{FB4CF348-F63D-491F-A805-2EAE406E4FB2}" sibTransId="{F4F66924-70B3-4A2F-A993-0587E7EEA899}"/>
    <dgm:cxn modelId="{82D6BF74-41A2-427C-85BB-434410CD152C}" type="presParOf" srcId="{F5775A44-018A-4143-AE8B-3638191B3211}" destId="{EAF14135-7721-420F-9175-937CACB9DDD1}" srcOrd="0" destOrd="0" presId="urn:microsoft.com/office/officeart/2005/8/layout/matrix3"/>
    <dgm:cxn modelId="{41252798-D0CD-4936-87AA-D9ACCF34A3B3}" type="presParOf" srcId="{F5775A44-018A-4143-AE8B-3638191B3211}" destId="{A9A53753-C88E-4CE0-9B9B-EA0BCEB1BF8E}" srcOrd="1" destOrd="0" presId="urn:microsoft.com/office/officeart/2005/8/layout/matrix3"/>
    <dgm:cxn modelId="{42054C3D-A0B3-4ED8-B611-A133D55BE1A4}" type="presParOf" srcId="{F5775A44-018A-4143-AE8B-3638191B3211}" destId="{0263DCDF-5C55-48E6-B39C-0E1CCD3B6D90}" srcOrd="2" destOrd="0" presId="urn:microsoft.com/office/officeart/2005/8/layout/matrix3"/>
    <dgm:cxn modelId="{3905FD19-CCA4-4655-8157-E2E6437367F0}" type="presParOf" srcId="{F5775A44-018A-4143-AE8B-3638191B3211}" destId="{141164B4-6863-4B07-B08F-2D72D1F0B7FA}" srcOrd="3" destOrd="0" presId="urn:microsoft.com/office/officeart/2005/8/layout/matrix3"/>
    <dgm:cxn modelId="{2FAE0394-52C6-4C2A-9C63-8F27F39736DE}" type="presParOf" srcId="{F5775A44-018A-4143-AE8B-3638191B3211}" destId="{695FF75B-9B6C-49EF-8852-7E702500FB4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BA1D58-CDC4-412D-9554-99112EBB0D12}"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de-DE"/>
        </a:p>
      </dgm:t>
    </dgm:pt>
    <dgm:pt modelId="{526B25E6-A4C4-40EC-BA16-54AC254C8771}">
      <dgm:prSet phldrT="[Text]" phldr="0"/>
      <dgm:spPr/>
      <dgm:t>
        <a:bodyPr/>
        <a:lstStyle/>
        <a:p>
          <a:r>
            <a:rPr lang="de-DE" dirty="0"/>
            <a:t>Estimating Lifetime</a:t>
          </a:r>
        </a:p>
      </dgm:t>
    </dgm:pt>
    <dgm:pt modelId="{15323E1B-9BCA-4323-9DB5-AE41B5363637}" type="parTrans" cxnId="{E7397402-E0F5-4265-AD97-9132A5FE397F}">
      <dgm:prSet/>
      <dgm:spPr/>
      <dgm:t>
        <a:bodyPr/>
        <a:lstStyle/>
        <a:p>
          <a:endParaRPr lang="de-DE"/>
        </a:p>
      </dgm:t>
    </dgm:pt>
    <dgm:pt modelId="{4701E901-89DF-40A6-B65C-BE2ACF5B80C0}" type="sibTrans" cxnId="{E7397402-E0F5-4265-AD97-9132A5FE397F}">
      <dgm:prSet/>
      <dgm:spPr/>
      <dgm:t>
        <a:bodyPr/>
        <a:lstStyle/>
        <a:p>
          <a:endParaRPr lang="de-DE"/>
        </a:p>
      </dgm:t>
    </dgm:pt>
    <dgm:pt modelId="{1E1C290D-1995-40D4-98CD-CD3446C510E4}">
      <dgm:prSet phldrT="[Text]" phldr="0"/>
      <dgm:spPr>
        <a:solidFill>
          <a:srgbClr val="00B0F0"/>
        </a:solidFill>
      </dgm:spPr>
      <dgm:t>
        <a:bodyPr/>
        <a:lstStyle/>
        <a:p>
          <a:r>
            <a:rPr lang="de-DE" dirty="0"/>
            <a:t>Calculation</a:t>
          </a:r>
        </a:p>
      </dgm:t>
    </dgm:pt>
    <dgm:pt modelId="{0EAC40BB-4885-4944-A568-656154E31E88}" type="parTrans" cxnId="{3C52FEA8-33AE-4879-A5D3-1071082422A8}">
      <dgm:prSet/>
      <dgm:spPr/>
      <dgm:t>
        <a:bodyPr/>
        <a:lstStyle/>
        <a:p>
          <a:endParaRPr lang="de-DE"/>
        </a:p>
      </dgm:t>
    </dgm:pt>
    <dgm:pt modelId="{4E274E09-A8DC-463C-A14B-D7D126EDD0FB}" type="sibTrans" cxnId="{3C52FEA8-33AE-4879-A5D3-1071082422A8}">
      <dgm:prSet/>
      <dgm:spPr/>
      <dgm:t>
        <a:bodyPr/>
        <a:lstStyle/>
        <a:p>
          <a:endParaRPr lang="de-DE"/>
        </a:p>
      </dgm:t>
    </dgm:pt>
    <dgm:pt modelId="{6C72A7E1-2C79-4875-A806-6E7CEE2D4B8E}">
      <dgm:prSet phldrT="[Text]" phldr="0"/>
      <dgm:spPr>
        <a:solidFill>
          <a:srgbClr val="7030A0"/>
        </a:solidFill>
      </dgm:spPr>
      <dgm:t>
        <a:bodyPr/>
        <a:lstStyle/>
        <a:p>
          <a:r>
            <a:rPr lang="de-DE" dirty="0"/>
            <a:t>Testing</a:t>
          </a:r>
        </a:p>
      </dgm:t>
    </dgm:pt>
    <dgm:pt modelId="{43EC9690-B3B8-46CC-AC72-BC230C358EAE}" type="parTrans" cxnId="{24BDE3E8-1086-4779-A1FB-BE4A4AA4424F}">
      <dgm:prSet/>
      <dgm:spPr/>
      <dgm:t>
        <a:bodyPr/>
        <a:lstStyle/>
        <a:p>
          <a:endParaRPr lang="de-DE"/>
        </a:p>
      </dgm:t>
    </dgm:pt>
    <dgm:pt modelId="{C0A77898-77A1-4D6A-8B4A-8FAAD401A4D0}" type="sibTrans" cxnId="{24BDE3E8-1086-4779-A1FB-BE4A4AA4424F}">
      <dgm:prSet/>
      <dgm:spPr/>
      <dgm:t>
        <a:bodyPr/>
        <a:lstStyle/>
        <a:p>
          <a:endParaRPr lang="de-DE"/>
        </a:p>
      </dgm:t>
    </dgm:pt>
    <dgm:pt modelId="{B67AD9A0-170A-4C20-86AF-4572815E8B2E}">
      <dgm:prSet phldrT="[Text]" phldr="0"/>
      <dgm:spPr>
        <a:solidFill>
          <a:srgbClr val="002060"/>
        </a:solidFill>
      </dgm:spPr>
      <dgm:t>
        <a:bodyPr/>
        <a:lstStyle/>
        <a:p>
          <a:r>
            <a:rPr lang="de-DE" dirty="0"/>
            <a:t>Field Experience</a:t>
          </a:r>
        </a:p>
      </dgm:t>
    </dgm:pt>
    <dgm:pt modelId="{C03B5B8D-53C0-4394-84D7-ED99844252A7}" type="parTrans" cxnId="{81F8DCC4-150B-4436-BE2A-1D8F0EE8DE3F}">
      <dgm:prSet/>
      <dgm:spPr/>
      <dgm:t>
        <a:bodyPr/>
        <a:lstStyle/>
        <a:p>
          <a:endParaRPr lang="de-DE"/>
        </a:p>
      </dgm:t>
    </dgm:pt>
    <dgm:pt modelId="{DF3BD3BC-35F9-4A2E-99C0-A994CD972117}" type="sibTrans" cxnId="{81F8DCC4-150B-4436-BE2A-1D8F0EE8DE3F}">
      <dgm:prSet/>
      <dgm:spPr/>
      <dgm:t>
        <a:bodyPr/>
        <a:lstStyle/>
        <a:p>
          <a:endParaRPr lang="de-DE"/>
        </a:p>
      </dgm:t>
    </dgm:pt>
    <dgm:pt modelId="{C907B9CF-2347-43CE-A02A-D00FFC70BB41}" type="pres">
      <dgm:prSet presAssocID="{E2BA1D58-CDC4-412D-9554-99112EBB0D12}" presName="Name0" presStyleCnt="0">
        <dgm:presLayoutVars>
          <dgm:chMax val="1"/>
          <dgm:dir/>
          <dgm:animLvl val="ctr"/>
          <dgm:resizeHandles val="exact"/>
        </dgm:presLayoutVars>
      </dgm:prSet>
      <dgm:spPr/>
    </dgm:pt>
    <dgm:pt modelId="{1C917DDD-2240-4537-8236-37F122DDD064}" type="pres">
      <dgm:prSet presAssocID="{526B25E6-A4C4-40EC-BA16-54AC254C8771}" presName="centerShape" presStyleLbl="node0" presStyleIdx="0" presStyleCnt="1"/>
      <dgm:spPr/>
    </dgm:pt>
    <dgm:pt modelId="{2776F747-46E9-49CC-BB8D-4A184DF35722}" type="pres">
      <dgm:prSet presAssocID="{1E1C290D-1995-40D4-98CD-CD3446C510E4}" presName="node" presStyleLbl="node1" presStyleIdx="0" presStyleCnt="3">
        <dgm:presLayoutVars>
          <dgm:bulletEnabled val="1"/>
        </dgm:presLayoutVars>
      </dgm:prSet>
      <dgm:spPr/>
    </dgm:pt>
    <dgm:pt modelId="{9CE178D9-DA5D-474B-9BB4-2B93723F8569}" type="pres">
      <dgm:prSet presAssocID="{1E1C290D-1995-40D4-98CD-CD3446C510E4}" presName="dummy" presStyleCnt="0"/>
      <dgm:spPr/>
    </dgm:pt>
    <dgm:pt modelId="{72D910B0-4C15-4FF8-BC03-C02F606E3501}" type="pres">
      <dgm:prSet presAssocID="{4E274E09-A8DC-463C-A14B-D7D126EDD0FB}" presName="sibTrans" presStyleLbl="sibTrans2D1" presStyleIdx="0" presStyleCnt="3"/>
      <dgm:spPr/>
    </dgm:pt>
    <dgm:pt modelId="{68387D05-8E9C-49FA-953E-66B4A0086872}" type="pres">
      <dgm:prSet presAssocID="{6C72A7E1-2C79-4875-A806-6E7CEE2D4B8E}" presName="node" presStyleLbl="node1" presStyleIdx="1" presStyleCnt="3">
        <dgm:presLayoutVars>
          <dgm:bulletEnabled val="1"/>
        </dgm:presLayoutVars>
      </dgm:prSet>
      <dgm:spPr/>
    </dgm:pt>
    <dgm:pt modelId="{75E106D1-ACAB-4FF8-83BF-8F8C9CCBA15C}" type="pres">
      <dgm:prSet presAssocID="{6C72A7E1-2C79-4875-A806-6E7CEE2D4B8E}" presName="dummy" presStyleCnt="0"/>
      <dgm:spPr/>
    </dgm:pt>
    <dgm:pt modelId="{CC9F25E6-E542-4993-BFB5-23165BB668F2}" type="pres">
      <dgm:prSet presAssocID="{C0A77898-77A1-4D6A-8B4A-8FAAD401A4D0}" presName="sibTrans" presStyleLbl="sibTrans2D1" presStyleIdx="1" presStyleCnt="3"/>
      <dgm:spPr/>
    </dgm:pt>
    <dgm:pt modelId="{2E5E2D77-2287-4289-9F48-F1D3205F1F79}" type="pres">
      <dgm:prSet presAssocID="{B67AD9A0-170A-4C20-86AF-4572815E8B2E}" presName="node" presStyleLbl="node1" presStyleIdx="2" presStyleCnt="3">
        <dgm:presLayoutVars>
          <dgm:bulletEnabled val="1"/>
        </dgm:presLayoutVars>
      </dgm:prSet>
      <dgm:spPr/>
    </dgm:pt>
    <dgm:pt modelId="{FCC58C97-E01B-4D67-B672-BEFF44C05AED}" type="pres">
      <dgm:prSet presAssocID="{B67AD9A0-170A-4C20-86AF-4572815E8B2E}" presName="dummy" presStyleCnt="0"/>
      <dgm:spPr/>
    </dgm:pt>
    <dgm:pt modelId="{90F01B41-43F3-4B83-A97A-87C58D801839}" type="pres">
      <dgm:prSet presAssocID="{DF3BD3BC-35F9-4A2E-99C0-A994CD972117}" presName="sibTrans" presStyleLbl="sibTrans2D1" presStyleIdx="2" presStyleCnt="3"/>
      <dgm:spPr/>
    </dgm:pt>
  </dgm:ptLst>
  <dgm:cxnLst>
    <dgm:cxn modelId="{E7397402-E0F5-4265-AD97-9132A5FE397F}" srcId="{E2BA1D58-CDC4-412D-9554-99112EBB0D12}" destId="{526B25E6-A4C4-40EC-BA16-54AC254C8771}" srcOrd="0" destOrd="0" parTransId="{15323E1B-9BCA-4323-9DB5-AE41B5363637}" sibTransId="{4701E901-89DF-40A6-B65C-BE2ACF5B80C0}"/>
    <dgm:cxn modelId="{06D83928-E3E5-40E7-929B-112D6F1CB654}" type="presOf" srcId="{E2BA1D58-CDC4-412D-9554-99112EBB0D12}" destId="{C907B9CF-2347-43CE-A02A-D00FFC70BB41}" srcOrd="0" destOrd="0" presId="urn:microsoft.com/office/officeart/2005/8/layout/radial6"/>
    <dgm:cxn modelId="{2B04842D-4140-43D3-9E5C-14E02A50CFB1}" type="presOf" srcId="{6C72A7E1-2C79-4875-A806-6E7CEE2D4B8E}" destId="{68387D05-8E9C-49FA-953E-66B4A0086872}" srcOrd="0" destOrd="0" presId="urn:microsoft.com/office/officeart/2005/8/layout/radial6"/>
    <dgm:cxn modelId="{7A2B5D51-DB79-48F3-8F93-74C7D557D108}" type="presOf" srcId="{C0A77898-77A1-4D6A-8B4A-8FAAD401A4D0}" destId="{CC9F25E6-E542-4993-BFB5-23165BB668F2}" srcOrd="0" destOrd="0" presId="urn:microsoft.com/office/officeart/2005/8/layout/radial6"/>
    <dgm:cxn modelId="{49C6B186-F1E0-4969-A9F0-C003E0F12AE2}" type="presOf" srcId="{4E274E09-A8DC-463C-A14B-D7D126EDD0FB}" destId="{72D910B0-4C15-4FF8-BC03-C02F606E3501}" srcOrd="0" destOrd="0" presId="urn:microsoft.com/office/officeart/2005/8/layout/radial6"/>
    <dgm:cxn modelId="{261D2793-1BB7-4D96-969B-B564AF4D6C6E}" type="presOf" srcId="{526B25E6-A4C4-40EC-BA16-54AC254C8771}" destId="{1C917DDD-2240-4537-8236-37F122DDD064}" srcOrd="0" destOrd="0" presId="urn:microsoft.com/office/officeart/2005/8/layout/radial6"/>
    <dgm:cxn modelId="{3C52FEA8-33AE-4879-A5D3-1071082422A8}" srcId="{526B25E6-A4C4-40EC-BA16-54AC254C8771}" destId="{1E1C290D-1995-40D4-98CD-CD3446C510E4}" srcOrd="0" destOrd="0" parTransId="{0EAC40BB-4885-4944-A568-656154E31E88}" sibTransId="{4E274E09-A8DC-463C-A14B-D7D126EDD0FB}"/>
    <dgm:cxn modelId="{2FABE6B8-75D7-4D89-B696-AFED5122113F}" type="presOf" srcId="{DF3BD3BC-35F9-4A2E-99C0-A994CD972117}" destId="{90F01B41-43F3-4B83-A97A-87C58D801839}" srcOrd="0" destOrd="0" presId="urn:microsoft.com/office/officeart/2005/8/layout/radial6"/>
    <dgm:cxn modelId="{81F8DCC4-150B-4436-BE2A-1D8F0EE8DE3F}" srcId="{526B25E6-A4C4-40EC-BA16-54AC254C8771}" destId="{B67AD9A0-170A-4C20-86AF-4572815E8B2E}" srcOrd="2" destOrd="0" parTransId="{C03B5B8D-53C0-4394-84D7-ED99844252A7}" sibTransId="{DF3BD3BC-35F9-4A2E-99C0-A994CD972117}"/>
    <dgm:cxn modelId="{24BDE3E8-1086-4779-A1FB-BE4A4AA4424F}" srcId="{526B25E6-A4C4-40EC-BA16-54AC254C8771}" destId="{6C72A7E1-2C79-4875-A806-6E7CEE2D4B8E}" srcOrd="1" destOrd="0" parTransId="{43EC9690-B3B8-46CC-AC72-BC230C358EAE}" sibTransId="{C0A77898-77A1-4D6A-8B4A-8FAAD401A4D0}"/>
    <dgm:cxn modelId="{EDCF91E9-F869-4238-BA3A-BCB8D8FD5588}" type="presOf" srcId="{1E1C290D-1995-40D4-98CD-CD3446C510E4}" destId="{2776F747-46E9-49CC-BB8D-4A184DF35722}" srcOrd="0" destOrd="0" presId="urn:microsoft.com/office/officeart/2005/8/layout/radial6"/>
    <dgm:cxn modelId="{18AEDAEE-DD3D-4DEE-8822-89F0C726590D}" type="presOf" srcId="{B67AD9A0-170A-4C20-86AF-4572815E8B2E}" destId="{2E5E2D77-2287-4289-9F48-F1D3205F1F79}" srcOrd="0" destOrd="0" presId="urn:microsoft.com/office/officeart/2005/8/layout/radial6"/>
    <dgm:cxn modelId="{BB0C1F4A-2F2E-43BE-99E2-A7A93124BABB}" type="presParOf" srcId="{C907B9CF-2347-43CE-A02A-D00FFC70BB41}" destId="{1C917DDD-2240-4537-8236-37F122DDD064}" srcOrd="0" destOrd="0" presId="urn:microsoft.com/office/officeart/2005/8/layout/radial6"/>
    <dgm:cxn modelId="{FFDAC022-AF24-4C05-A6C1-9BBA85B2B660}" type="presParOf" srcId="{C907B9CF-2347-43CE-A02A-D00FFC70BB41}" destId="{2776F747-46E9-49CC-BB8D-4A184DF35722}" srcOrd="1" destOrd="0" presId="urn:microsoft.com/office/officeart/2005/8/layout/radial6"/>
    <dgm:cxn modelId="{308294E1-A35E-4AA1-8CCD-22C148951FB0}" type="presParOf" srcId="{C907B9CF-2347-43CE-A02A-D00FFC70BB41}" destId="{9CE178D9-DA5D-474B-9BB4-2B93723F8569}" srcOrd="2" destOrd="0" presId="urn:microsoft.com/office/officeart/2005/8/layout/radial6"/>
    <dgm:cxn modelId="{5C68D305-D72F-45E7-AFE9-7D1855C5B458}" type="presParOf" srcId="{C907B9CF-2347-43CE-A02A-D00FFC70BB41}" destId="{72D910B0-4C15-4FF8-BC03-C02F606E3501}" srcOrd="3" destOrd="0" presId="urn:microsoft.com/office/officeart/2005/8/layout/radial6"/>
    <dgm:cxn modelId="{C2E14367-7B74-47EC-A778-2E4EC2DF8F01}" type="presParOf" srcId="{C907B9CF-2347-43CE-A02A-D00FFC70BB41}" destId="{68387D05-8E9C-49FA-953E-66B4A0086872}" srcOrd="4" destOrd="0" presId="urn:microsoft.com/office/officeart/2005/8/layout/radial6"/>
    <dgm:cxn modelId="{D4EFBB11-4F22-4C59-BF27-323D5607344C}" type="presParOf" srcId="{C907B9CF-2347-43CE-A02A-D00FFC70BB41}" destId="{75E106D1-ACAB-4FF8-83BF-8F8C9CCBA15C}" srcOrd="5" destOrd="0" presId="urn:microsoft.com/office/officeart/2005/8/layout/radial6"/>
    <dgm:cxn modelId="{BFD59D7E-3567-407C-BFF8-9165E2FD5F7E}" type="presParOf" srcId="{C907B9CF-2347-43CE-A02A-D00FFC70BB41}" destId="{CC9F25E6-E542-4993-BFB5-23165BB668F2}" srcOrd="6" destOrd="0" presId="urn:microsoft.com/office/officeart/2005/8/layout/radial6"/>
    <dgm:cxn modelId="{EE6B9222-1A77-453D-A8F0-2C9424862838}" type="presParOf" srcId="{C907B9CF-2347-43CE-A02A-D00FFC70BB41}" destId="{2E5E2D77-2287-4289-9F48-F1D3205F1F79}" srcOrd="7" destOrd="0" presId="urn:microsoft.com/office/officeart/2005/8/layout/radial6"/>
    <dgm:cxn modelId="{4799798A-2C62-4D6A-89E0-7CA5E1EF8975}" type="presParOf" srcId="{C907B9CF-2347-43CE-A02A-D00FFC70BB41}" destId="{FCC58C97-E01B-4D67-B672-BEFF44C05AED}" srcOrd="8" destOrd="0" presId="urn:microsoft.com/office/officeart/2005/8/layout/radial6"/>
    <dgm:cxn modelId="{D953A06A-9E9E-49F7-ACF0-D46D66103AD4}" type="presParOf" srcId="{C907B9CF-2347-43CE-A02A-D00FFC70BB41}" destId="{90F01B41-43F3-4B83-A97A-87C58D801839}"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C6F27D-2507-4612-866A-B13866EE01B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8B1EFE5-156A-4737-AB78-45754109E3E2}">
      <dgm:prSet/>
      <dgm:spPr/>
      <dgm:t>
        <a:bodyPr/>
        <a:lstStyle/>
        <a:p>
          <a:r>
            <a:rPr lang="en-US" dirty="0"/>
            <a:t>SN 29500: analytical model to predict reliability tailored for industrial and automotive conditions. </a:t>
          </a:r>
        </a:p>
      </dgm:t>
    </dgm:pt>
    <dgm:pt modelId="{D4032F45-014C-402D-A98D-DCE24343736F}" type="parTrans" cxnId="{51EA5EC3-738C-4943-B4F6-FF03F5F1EC74}">
      <dgm:prSet/>
      <dgm:spPr/>
      <dgm:t>
        <a:bodyPr/>
        <a:lstStyle/>
        <a:p>
          <a:endParaRPr lang="en-US"/>
        </a:p>
      </dgm:t>
    </dgm:pt>
    <dgm:pt modelId="{7E02E32C-B2E5-4424-9F02-F89CB0E1D2F1}" type="sibTrans" cxnId="{51EA5EC3-738C-4943-B4F6-FF03F5F1EC74}">
      <dgm:prSet/>
      <dgm:spPr/>
      <dgm:t>
        <a:bodyPr/>
        <a:lstStyle/>
        <a:p>
          <a:endParaRPr lang="en-US"/>
        </a:p>
      </dgm:t>
    </dgm:pt>
    <dgm:pt modelId="{E00DE813-9056-4E31-8650-EE80867A0F6A}">
      <dgm:prSet/>
      <dgm:spPr/>
      <dgm:t>
        <a:bodyPr/>
        <a:lstStyle/>
        <a:p>
          <a:r>
            <a:rPr lang="en-US" dirty="0"/>
            <a:t>MIL-STD-750D: uniform methods for testing semiconductor devices for military domain. </a:t>
          </a:r>
        </a:p>
      </dgm:t>
    </dgm:pt>
    <dgm:pt modelId="{A2378093-5206-48B3-9E47-4DE924B7951A}" type="parTrans" cxnId="{9E79BB24-2032-44D5-B1CC-0C54D19A3046}">
      <dgm:prSet/>
      <dgm:spPr/>
      <dgm:t>
        <a:bodyPr/>
        <a:lstStyle/>
        <a:p>
          <a:endParaRPr lang="en-US"/>
        </a:p>
      </dgm:t>
    </dgm:pt>
    <dgm:pt modelId="{53069D8C-1FEA-4F49-93E7-62C6EBE692C4}" type="sibTrans" cxnId="{9E79BB24-2032-44D5-B1CC-0C54D19A3046}">
      <dgm:prSet/>
      <dgm:spPr/>
      <dgm:t>
        <a:bodyPr/>
        <a:lstStyle/>
        <a:p>
          <a:endParaRPr lang="en-US"/>
        </a:p>
      </dgm:t>
    </dgm:pt>
    <dgm:pt modelId="{6C026D57-AE0A-46A9-B284-93504044E014}">
      <dgm:prSet/>
      <dgm:spPr/>
      <dgm:t>
        <a:bodyPr/>
        <a:lstStyle/>
        <a:p>
          <a:r>
            <a:rPr lang="en-US" dirty="0"/>
            <a:t>AQG 324: industry guideline for automotive supply chain of power electronic converter units. </a:t>
          </a:r>
        </a:p>
      </dgm:t>
    </dgm:pt>
    <dgm:pt modelId="{76E13FD3-90CA-4F89-9CF4-3D52C4C28C08}" type="parTrans" cxnId="{6301BC62-30B2-4856-899B-DF9B15945284}">
      <dgm:prSet/>
      <dgm:spPr/>
      <dgm:t>
        <a:bodyPr/>
        <a:lstStyle/>
        <a:p>
          <a:endParaRPr lang="en-US"/>
        </a:p>
      </dgm:t>
    </dgm:pt>
    <dgm:pt modelId="{15CA51FD-110F-4ABE-BF3F-3DB7C774032A}" type="sibTrans" cxnId="{6301BC62-30B2-4856-899B-DF9B15945284}">
      <dgm:prSet/>
      <dgm:spPr/>
      <dgm:t>
        <a:bodyPr/>
        <a:lstStyle/>
        <a:p>
          <a:endParaRPr lang="en-US"/>
        </a:p>
      </dgm:t>
    </dgm:pt>
    <dgm:pt modelId="{B86A1E6E-1B89-4405-A1DA-C5D42C18E9C8}" type="pres">
      <dgm:prSet presAssocID="{BBC6F27D-2507-4612-866A-B13866EE01B1}" presName="root" presStyleCnt="0">
        <dgm:presLayoutVars>
          <dgm:dir/>
          <dgm:resizeHandles val="exact"/>
        </dgm:presLayoutVars>
      </dgm:prSet>
      <dgm:spPr/>
    </dgm:pt>
    <dgm:pt modelId="{96868D6A-E14B-4D41-8564-3ED193913D1B}" type="pres">
      <dgm:prSet presAssocID="{88B1EFE5-156A-4737-AB78-45754109E3E2}" presName="compNode" presStyleCnt="0"/>
      <dgm:spPr/>
    </dgm:pt>
    <dgm:pt modelId="{214B8F1B-0DEF-4574-9EA8-6FEBC543BB9E}" type="pres">
      <dgm:prSet presAssocID="{88B1EFE5-156A-4737-AB78-45754109E3E2}" presName="bgRect" presStyleLbl="bgShp" presStyleIdx="0" presStyleCnt="3"/>
      <dgm:spPr/>
    </dgm:pt>
    <dgm:pt modelId="{7E661C4B-6F08-4D59-8F1F-60E1480DDC2E}" type="pres">
      <dgm:prSet presAssocID="{88B1EFE5-156A-4737-AB78-45754109E3E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0D7E29EB-F2A5-467A-ACDE-950548397699}" type="pres">
      <dgm:prSet presAssocID="{88B1EFE5-156A-4737-AB78-45754109E3E2}" presName="spaceRect" presStyleCnt="0"/>
      <dgm:spPr/>
    </dgm:pt>
    <dgm:pt modelId="{64773997-160D-426A-9EE6-1666F628036A}" type="pres">
      <dgm:prSet presAssocID="{88B1EFE5-156A-4737-AB78-45754109E3E2}" presName="parTx" presStyleLbl="revTx" presStyleIdx="0" presStyleCnt="3">
        <dgm:presLayoutVars>
          <dgm:chMax val="0"/>
          <dgm:chPref val="0"/>
        </dgm:presLayoutVars>
      </dgm:prSet>
      <dgm:spPr/>
    </dgm:pt>
    <dgm:pt modelId="{48B08BF7-A308-478B-9404-A6321499EF1D}" type="pres">
      <dgm:prSet presAssocID="{7E02E32C-B2E5-4424-9F02-F89CB0E1D2F1}" presName="sibTrans" presStyleCnt="0"/>
      <dgm:spPr/>
    </dgm:pt>
    <dgm:pt modelId="{272AFDF1-ECDD-488F-B036-79CC94106725}" type="pres">
      <dgm:prSet presAssocID="{E00DE813-9056-4E31-8650-EE80867A0F6A}" presName="compNode" presStyleCnt="0"/>
      <dgm:spPr/>
    </dgm:pt>
    <dgm:pt modelId="{0DF578A6-A6C7-4BE5-83BB-5C4D221F41DE}" type="pres">
      <dgm:prSet presAssocID="{E00DE813-9056-4E31-8650-EE80867A0F6A}" presName="bgRect" presStyleLbl="bgShp" presStyleIdx="1" presStyleCnt="3"/>
      <dgm:spPr/>
    </dgm:pt>
    <dgm:pt modelId="{F8936609-433A-403D-BE46-06B327D7B683}" type="pres">
      <dgm:prSet presAssocID="{E00DE813-9056-4E31-8650-EE80867A0F6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3B6ADA9B-CD54-451B-AB95-A5EAF93B8256}" type="pres">
      <dgm:prSet presAssocID="{E00DE813-9056-4E31-8650-EE80867A0F6A}" presName="spaceRect" presStyleCnt="0"/>
      <dgm:spPr/>
    </dgm:pt>
    <dgm:pt modelId="{3294B49A-7C14-487A-9B96-7802BB1FE689}" type="pres">
      <dgm:prSet presAssocID="{E00DE813-9056-4E31-8650-EE80867A0F6A}" presName="parTx" presStyleLbl="revTx" presStyleIdx="1" presStyleCnt="3">
        <dgm:presLayoutVars>
          <dgm:chMax val="0"/>
          <dgm:chPref val="0"/>
        </dgm:presLayoutVars>
      </dgm:prSet>
      <dgm:spPr/>
    </dgm:pt>
    <dgm:pt modelId="{F6A462A5-72A6-4C0F-9222-22EA290E845B}" type="pres">
      <dgm:prSet presAssocID="{53069D8C-1FEA-4F49-93E7-62C6EBE692C4}" presName="sibTrans" presStyleCnt="0"/>
      <dgm:spPr/>
    </dgm:pt>
    <dgm:pt modelId="{BC1325D0-7070-4122-84D3-6833BD55D7F2}" type="pres">
      <dgm:prSet presAssocID="{6C026D57-AE0A-46A9-B284-93504044E014}" presName="compNode" presStyleCnt="0"/>
      <dgm:spPr/>
    </dgm:pt>
    <dgm:pt modelId="{6A9ECBA7-D340-4F5F-9DD0-E20CA75ABA0C}" type="pres">
      <dgm:prSet presAssocID="{6C026D57-AE0A-46A9-B284-93504044E014}" presName="bgRect" presStyleLbl="bgShp" presStyleIdx="2" presStyleCnt="3"/>
      <dgm:spPr/>
    </dgm:pt>
    <dgm:pt modelId="{6120F2D8-87BB-4EDA-8470-CB99C49F8785}" type="pres">
      <dgm:prSet presAssocID="{6C026D57-AE0A-46A9-B284-93504044E01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73796765-382A-4F19-ACE9-AAF97D16325E}" type="pres">
      <dgm:prSet presAssocID="{6C026D57-AE0A-46A9-B284-93504044E014}" presName="spaceRect" presStyleCnt="0"/>
      <dgm:spPr/>
    </dgm:pt>
    <dgm:pt modelId="{3B2FE5A2-86C4-4616-9114-3234BE9AD82C}" type="pres">
      <dgm:prSet presAssocID="{6C026D57-AE0A-46A9-B284-93504044E014}" presName="parTx" presStyleLbl="revTx" presStyleIdx="2" presStyleCnt="3">
        <dgm:presLayoutVars>
          <dgm:chMax val="0"/>
          <dgm:chPref val="0"/>
        </dgm:presLayoutVars>
      </dgm:prSet>
      <dgm:spPr/>
    </dgm:pt>
  </dgm:ptLst>
  <dgm:cxnLst>
    <dgm:cxn modelId="{17C5870F-2114-4596-AFAC-1E08E7862BB5}" type="presOf" srcId="{E00DE813-9056-4E31-8650-EE80867A0F6A}" destId="{3294B49A-7C14-487A-9B96-7802BB1FE689}" srcOrd="0" destOrd="0" presId="urn:microsoft.com/office/officeart/2018/2/layout/IconVerticalSolidList"/>
    <dgm:cxn modelId="{9E79BB24-2032-44D5-B1CC-0C54D19A3046}" srcId="{BBC6F27D-2507-4612-866A-B13866EE01B1}" destId="{E00DE813-9056-4E31-8650-EE80867A0F6A}" srcOrd="1" destOrd="0" parTransId="{A2378093-5206-48B3-9E47-4DE924B7951A}" sibTransId="{53069D8C-1FEA-4F49-93E7-62C6EBE692C4}"/>
    <dgm:cxn modelId="{6301BC62-30B2-4856-899B-DF9B15945284}" srcId="{BBC6F27D-2507-4612-866A-B13866EE01B1}" destId="{6C026D57-AE0A-46A9-B284-93504044E014}" srcOrd="2" destOrd="0" parTransId="{76E13FD3-90CA-4F89-9CF4-3D52C4C28C08}" sibTransId="{15CA51FD-110F-4ABE-BF3F-3DB7C774032A}"/>
    <dgm:cxn modelId="{51EA5EC3-738C-4943-B4F6-FF03F5F1EC74}" srcId="{BBC6F27D-2507-4612-866A-B13866EE01B1}" destId="{88B1EFE5-156A-4737-AB78-45754109E3E2}" srcOrd="0" destOrd="0" parTransId="{D4032F45-014C-402D-A98D-DCE24343736F}" sibTransId="{7E02E32C-B2E5-4424-9F02-F89CB0E1D2F1}"/>
    <dgm:cxn modelId="{E43596C7-2F44-4E60-943A-ACF4D23A4C66}" type="presOf" srcId="{BBC6F27D-2507-4612-866A-B13866EE01B1}" destId="{B86A1E6E-1B89-4405-A1DA-C5D42C18E9C8}" srcOrd="0" destOrd="0" presId="urn:microsoft.com/office/officeart/2018/2/layout/IconVerticalSolidList"/>
    <dgm:cxn modelId="{510296CA-2342-4776-BF8E-2E014C04519E}" type="presOf" srcId="{6C026D57-AE0A-46A9-B284-93504044E014}" destId="{3B2FE5A2-86C4-4616-9114-3234BE9AD82C}" srcOrd="0" destOrd="0" presId="urn:microsoft.com/office/officeart/2018/2/layout/IconVerticalSolidList"/>
    <dgm:cxn modelId="{E8480BFF-4174-4C2C-A61E-9DEAF1513D33}" type="presOf" srcId="{88B1EFE5-156A-4737-AB78-45754109E3E2}" destId="{64773997-160D-426A-9EE6-1666F628036A}" srcOrd="0" destOrd="0" presId="urn:microsoft.com/office/officeart/2018/2/layout/IconVerticalSolidList"/>
    <dgm:cxn modelId="{36EE44E0-E9D8-4928-9BD2-C75E050AC152}" type="presParOf" srcId="{B86A1E6E-1B89-4405-A1DA-C5D42C18E9C8}" destId="{96868D6A-E14B-4D41-8564-3ED193913D1B}" srcOrd="0" destOrd="0" presId="urn:microsoft.com/office/officeart/2018/2/layout/IconVerticalSolidList"/>
    <dgm:cxn modelId="{78E6A74D-97EA-489E-80E3-719C56A1CF1A}" type="presParOf" srcId="{96868D6A-E14B-4D41-8564-3ED193913D1B}" destId="{214B8F1B-0DEF-4574-9EA8-6FEBC543BB9E}" srcOrd="0" destOrd="0" presId="urn:microsoft.com/office/officeart/2018/2/layout/IconVerticalSolidList"/>
    <dgm:cxn modelId="{FB3FEEB0-2AC6-4AD9-918E-BD1F63F2F410}" type="presParOf" srcId="{96868D6A-E14B-4D41-8564-3ED193913D1B}" destId="{7E661C4B-6F08-4D59-8F1F-60E1480DDC2E}" srcOrd="1" destOrd="0" presId="urn:microsoft.com/office/officeart/2018/2/layout/IconVerticalSolidList"/>
    <dgm:cxn modelId="{DCB663B5-5FA2-4B04-A6AB-D0A3D58A203A}" type="presParOf" srcId="{96868D6A-E14B-4D41-8564-3ED193913D1B}" destId="{0D7E29EB-F2A5-467A-ACDE-950548397699}" srcOrd="2" destOrd="0" presId="urn:microsoft.com/office/officeart/2018/2/layout/IconVerticalSolidList"/>
    <dgm:cxn modelId="{FD3AE941-5070-4502-B234-7D7BB67A0ED2}" type="presParOf" srcId="{96868D6A-E14B-4D41-8564-3ED193913D1B}" destId="{64773997-160D-426A-9EE6-1666F628036A}" srcOrd="3" destOrd="0" presId="urn:microsoft.com/office/officeart/2018/2/layout/IconVerticalSolidList"/>
    <dgm:cxn modelId="{A39028E4-0F3A-4512-87CE-8B28F4EC31B9}" type="presParOf" srcId="{B86A1E6E-1B89-4405-A1DA-C5D42C18E9C8}" destId="{48B08BF7-A308-478B-9404-A6321499EF1D}" srcOrd="1" destOrd="0" presId="urn:microsoft.com/office/officeart/2018/2/layout/IconVerticalSolidList"/>
    <dgm:cxn modelId="{2B0C3EBB-87A3-4CD8-95D6-9CDD701825B6}" type="presParOf" srcId="{B86A1E6E-1B89-4405-A1DA-C5D42C18E9C8}" destId="{272AFDF1-ECDD-488F-B036-79CC94106725}" srcOrd="2" destOrd="0" presId="urn:microsoft.com/office/officeart/2018/2/layout/IconVerticalSolidList"/>
    <dgm:cxn modelId="{6719461B-A794-47DE-8017-690BA9233414}" type="presParOf" srcId="{272AFDF1-ECDD-488F-B036-79CC94106725}" destId="{0DF578A6-A6C7-4BE5-83BB-5C4D221F41DE}" srcOrd="0" destOrd="0" presId="urn:microsoft.com/office/officeart/2018/2/layout/IconVerticalSolidList"/>
    <dgm:cxn modelId="{AF6BA1A7-982E-4F1F-9D3B-D184B50A837A}" type="presParOf" srcId="{272AFDF1-ECDD-488F-B036-79CC94106725}" destId="{F8936609-433A-403D-BE46-06B327D7B683}" srcOrd="1" destOrd="0" presId="urn:microsoft.com/office/officeart/2018/2/layout/IconVerticalSolidList"/>
    <dgm:cxn modelId="{7A66C78A-7EC1-4FB5-BC7C-E65770A86B0F}" type="presParOf" srcId="{272AFDF1-ECDD-488F-B036-79CC94106725}" destId="{3B6ADA9B-CD54-451B-AB95-A5EAF93B8256}" srcOrd="2" destOrd="0" presId="urn:microsoft.com/office/officeart/2018/2/layout/IconVerticalSolidList"/>
    <dgm:cxn modelId="{8D4925F2-C84C-47F0-A7DB-B94085C0A507}" type="presParOf" srcId="{272AFDF1-ECDD-488F-B036-79CC94106725}" destId="{3294B49A-7C14-487A-9B96-7802BB1FE689}" srcOrd="3" destOrd="0" presId="urn:microsoft.com/office/officeart/2018/2/layout/IconVerticalSolidList"/>
    <dgm:cxn modelId="{360B0B21-17D1-49D7-950A-B1B263136720}" type="presParOf" srcId="{B86A1E6E-1B89-4405-A1DA-C5D42C18E9C8}" destId="{F6A462A5-72A6-4C0F-9222-22EA290E845B}" srcOrd="3" destOrd="0" presId="urn:microsoft.com/office/officeart/2018/2/layout/IconVerticalSolidList"/>
    <dgm:cxn modelId="{41120DA7-AE96-4DF6-8CDC-83A6A990896D}" type="presParOf" srcId="{B86A1E6E-1B89-4405-A1DA-C5D42C18E9C8}" destId="{BC1325D0-7070-4122-84D3-6833BD55D7F2}" srcOrd="4" destOrd="0" presId="urn:microsoft.com/office/officeart/2018/2/layout/IconVerticalSolidList"/>
    <dgm:cxn modelId="{F168442A-0966-479C-9A5B-311151891543}" type="presParOf" srcId="{BC1325D0-7070-4122-84D3-6833BD55D7F2}" destId="{6A9ECBA7-D340-4F5F-9DD0-E20CA75ABA0C}" srcOrd="0" destOrd="0" presId="urn:microsoft.com/office/officeart/2018/2/layout/IconVerticalSolidList"/>
    <dgm:cxn modelId="{CC23E454-9C01-4C4B-9079-F1F9283B545E}" type="presParOf" srcId="{BC1325D0-7070-4122-84D3-6833BD55D7F2}" destId="{6120F2D8-87BB-4EDA-8470-CB99C49F8785}" srcOrd="1" destOrd="0" presId="urn:microsoft.com/office/officeart/2018/2/layout/IconVerticalSolidList"/>
    <dgm:cxn modelId="{26E447AB-A75B-4670-B84C-02A06AFE8AB0}" type="presParOf" srcId="{BC1325D0-7070-4122-84D3-6833BD55D7F2}" destId="{73796765-382A-4F19-ACE9-AAF97D16325E}" srcOrd="2" destOrd="0" presId="urn:microsoft.com/office/officeart/2018/2/layout/IconVerticalSolidList"/>
    <dgm:cxn modelId="{4D02DF83-2B2A-4D36-8B04-AAE21F696139}" type="presParOf" srcId="{BC1325D0-7070-4122-84D3-6833BD55D7F2}" destId="{3B2FE5A2-86C4-4616-9114-3234BE9AD82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39834B-9716-4E94-AC81-9BE50B7CCE48}"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D68BE0EF-CB10-42D8-9869-EE8C1801F78F}">
      <dgm:prSet/>
      <dgm:spPr/>
      <dgm:t>
        <a:bodyPr/>
        <a:lstStyle/>
        <a:p>
          <a:r>
            <a:rPr lang="de-DE" dirty="0"/>
            <a:t>ISO 26262-11 defines safety requirements.</a:t>
          </a:r>
          <a:endParaRPr lang="en-US" dirty="0"/>
        </a:p>
      </dgm:t>
    </dgm:pt>
    <dgm:pt modelId="{A60EEBEA-F77E-4EC5-AF8C-2121C9A0F330}" type="parTrans" cxnId="{85483D03-3595-4806-A350-9F68FE8C07FA}">
      <dgm:prSet/>
      <dgm:spPr/>
      <dgm:t>
        <a:bodyPr/>
        <a:lstStyle/>
        <a:p>
          <a:endParaRPr lang="en-US"/>
        </a:p>
      </dgm:t>
    </dgm:pt>
    <dgm:pt modelId="{B51C754D-1BF8-4573-B233-3363CBE94EF6}" type="sibTrans" cxnId="{85483D03-3595-4806-A350-9F68FE8C07FA}">
      <dgm:prSet/>
      <dgm:spPr/>
      <dgm:t>
        <a:bodyPr/>
        <a:lstStyle/>
        <a:p>
          <a:endParaRPr lang="en-US"/>
        </a:p>
      </dgm:t>
    </dgm:pt>
    <dgm:pt modelId="{F0BB4CD1-48DE-45EF-9E3C-E64F43AF8D58}">
      <dgm:prSet/>
      <dgm:spPr/>
      <dgm:t>
        <a:bodyPr/>
        <a:lstStyle/>
        <a:p>
          <a:r>
            <a:rPr lang="de-DE" dirty="0"/>
            <a:t>SN 29500 predicts lifetime.</a:t>
          </a:r>
          <a:endParaRPr lang="en-US" dirty="0"/>
        </a:p>
      </dgm:t>
    </dgm:pt>
    <dgm:pt modelId="{DDF8736E-B515-4BD0-8727-86496EF32897}" type="parTrans" cxnId="{EFB1220C-BF6A-479A-B280-172A09FE0595}">
      <dgm:prSet/>
      <dgm:spPr/>
      <dgm:t>
        <a:bodyPr/>
        <a:lstStyle/>
        <a:p>
          <a:endParaRPr lang="en-US"/>
        </a:p>
      </dgm:t>
    </dgm:pt>
    <dgm:pt modelId="{F7AB8013-ACD7-4809-98E2-28660BD098A5}" type="sibTrans" cxnId="{EFB1220C-BF6A-479A-B280-172A09FE0595}">
      <dgm:prSet/>
      <dgm:spPr/>
      <dgm:t>
        <a:bodyPr/>
        <a:lstStyle/>
        <a:p>
          <a:endParaRPr lang="en-US"/>
        </a:p>
      </dgm:t>
    </dgm:pt>
    <dgm:pt modelId="{18E9D2AD-F7D8-42CC-B2D5-8FB1FF62E661}">
      <dgm:prSet/>
      <dgm:spPr/>
      <dgm:t>
        <a:bodyPr/>
        <a:lstStyle/>
        <a:p>
          <a:r>
            <a:rPr lang="de-DE" dirty="0"/>
            <a:t>MIL-STD-750D and AQG tests lifetime.</a:t>
          </a:r>
          <a:endParaRPr lang="en-US" dirty="0"/>
        </a:p>
      </dgm:t>
    </dgm:pt>
    <dgm:pt modelId="{7AC0FBD1-0E2D-4529-AD34-04390308FF71}" type="parTrans" cxnId="{1B19AF3F-7B50-4700-BEDD-2C6404AE97E6}">
      <dgm:prSet/>
      <dgm:spPr/>
      <dgm:t>
        <a:bodyPr/>
        <a:lstStyle/>
        <a:p>
          <a:endParaRPr lang="en-US"/>
        </a:p>
      </dgm:t>
    </dgm:pt>
    <dgm:pt modelId="{C6DF96F4-9C9C-45DC-AA11-7A70FDC50945}" type="sibTrans" cxnId="{1B19AF3F-7B50-4700-BEDD-2C6404AE97E6}">
      <dgm:prSet/>
      <dgm:spPr/>
      <dgm:t>
        <a:bodyPr/>
        <a:lstStyle/>
        <a:p>
          <a:endParaRPr lang="en-US"/>
        </a:p>
      </dgm:t>
    </dgm:pt>
    <dgm:pt modelId="{462EBE4F-7EDB-4EBD-A16C-3C324530723E}">
      <dgm:prSet/>
      <dgm:spPr/>
      <dgm:t>
        <a:bodyPr/>
        <a:lstStyle/>
        <a:p>
          <a:r>
            <a:rPr lang="de-DE" dirty="0"/>
            <a:t>Insights used to design improvements that extend transistor lifetime.</a:t>
          </a:r>
          <a:endParaRPr lang="en-US" dirty="0"/>
        </a:p>
      </dgm:t>
    </dgm:pt>
    <dgm:pt modelId="{14BC94E8-C582-486F-8329-806246E12A3C}" type="parTrans" cxnId="{5278C509-4E59-4B61-BE10-6CE34DBE0152}">
      <dgm:prSet/>
      <dgm:spPr/>
      <dgm:t>
        <a:bodyPr/>
        <a:lstStyle/>
        <a:p>
          <a:endParaRPr lang="en-US"/>
        </a:p>
      </dgm:t>
    </dgm:pt>
    <dgm:pt modelId="{B62A6A2C-F320-49C0-9964-684D9D622052}" type="sibTrans" cxnId="{5278C509-4E59-4B61-BE10-6CE34DBE0152}">
      <dgm:prSet/>
      <dgm:spPr/>
      <dgm:t>
        <a:bodyPr/>
        <a:lstStyle/>
        <a:p>
          <a:endParaRPr lang="en-US"/>
        </a:p>
      </dgm:t>
    </dgm:pt>
    <dgm:pt modelId="{0AD7FEB3-CBFC-4A6D-BE91-5AA90A9A8A07}" type="pres">
      <dgm:prSet presAssocID="{9939834B-9716-4E94-AC81-9BE50B7CCE48}" presName="hierChild1" presStyleCnt="0">
        <dgm:presLayoutVars>
          <dgm:chPref val="1"/>
          <dgm:dir/>
          <dgm:animOne val="branch"/>
          <dgm:animLvl val="lvl"/>
          <dgm:resizeHandles/>
        </dgm:presLayoutVars>
      </dgm:prSet>
      <dgm:spPr/>
    </dgm:pt>
    <dgm:pt modelId="{68908FEA-D69C-4CE8-8F5A-308134D9BC41}" type="pres">
      <dgm:prSet presAssocID="{D68BE0EF-CB10-42D8-9869-EE8C1801F78F}" presName="hierRoot1" presStyleCnt="0"/>
      <dgm:spPr/>
    </dgm:pt>
    <dgm:pt modelId="{EDAB7094-6DAF-48BE-A96B-B4AA65BD3772}" type="pres">
      <dgm:prSet presAssocID="{D68BE0EF-CB10-42D8-9869-EE8C1801F78F}" presName="composite" presStyleCnt="0"/>
      <dgm:spPr/>
    </dgm:pt>
    <dgm:pt modelId="{6E006EEB-340A-4E05-A940-714B352D4660}" type="pres">
      <dgm:prSet presAssocID="{D68BE0EF-CB10-42D8-9869-EE8C1801F78F}" presName="background" presStyleLbl="node0" presStyleIdx="0" presStyleCnt="4"/>
      <dgm:spPr/>
    </dgm:pt>
    <dgm:pt modelId="{DBFF449A-A99D-44C0-8312-0E48FD04875D}" type="pres">
      <dgm:prSet presAssocID="{D68BE0EF-CB10-42D8-9869-EE8C1801F78F}" presName="text" presStyleLbl="fgAcc0" presStyleIdx="0" presStyleCnt="4">
        <dgm:presLayoutVars>
          <dgm:chPref val="3"/>
        </dgm:presLayoutVars>
      </dgm:prSet>
      <dgm:spPr/>
    </dgm:pt>
    <dgm:pt modelId="{3743141D-92F8-48C5-A5EF-001B67C4DECB}" type="pres">
      <dgm:prSet presAssocID="{D68BE0EF-CB10-42D8-9869-EE8C1801F78F}" presName="hierChild2" presStyleCnt="0"/>
      <dgm:spPr/>
    </dgm:pt>
    <dgm:pt modelId="{2098F009-7968-4E82-A124-25C21E18614B}" type="pres">
      <dgm:prSet presAssocID="{F0BB4CD1-48DE-45EF-9E3C-E64F43AF8D58}" presName="hierRoot1" presStyleCnt="0"/>
      <dgm:spPr/>
    </dgm:pt>
    <dgm:pt modelId="{78166D0B-F998-4C04-8DF4-410EFC2CD39E}" type="pres">
      <dgm:prSet presAssocID="{F0BB4CD1-48DE-45EF-9E3C-E64F43AF8D58}" presName="composite" presStyleCnt="0"/>
      <dgm:spPr/>
    </dgm:pt>
    <dgm:pt modelId="{6DCC29BA-EA30-431C-9160-852CEB7CA3B3}" type="pres">
      <dgm:prSet presAssocID="{F0BB4CD1-48DE-45EF-9E3C-E64F43AF8D58}" presName="background" presStyleLbl="node0" presStyleIdx="1" presStyleCnt="4"/>
      <dgm:spPr/>
    </dgm:pt>
    <dgm:pt modelId="{C6047C36-4D57-4B8F-A338-FFD6F8A08B0A}" type="pres">
      <dgm:prSet presAssocID="{F0BB4CD1-48DE-45EF-9E3C-E64F43AF8D58}" presName="text" presStyleLbl="fgAcc0" presStyleIdx="1" presStyleCnt="4">
        <dgm:presLayoutVars>
          <dgm:chPref val="3"/>
        </dgm:presLayoutVars>
      </dgm:prSet>
      <dgm:spPr/>
    </dgm:pt>
    <dgm:pt modelId="{F4A31CC5-8288-4CC2-8233-98650431241A}" type="pres">
      <dgm:prSet presAssocID="{F0BB4CD1-48DE-45EF-9E3C-E64F43AF8D58}" presName="hierChild2" presStyleCnt="0"/>
      <dgm:spPr/>
    </dgm:pt>
    <dgm:pt modelId="{005435E5-0CEB-44C4-A92F-43B9AFBDF2E1}" type="pres">
      <dgm:prSet presAssocID="{18E9D2AD-F7D8-42CC-B2D5-8FB1FF62E661}" presName="hierRoot1" presStyleCnt="0"/>
      <dgm:spPr/>
    </dgm:pt>
    <dgm:pt modelId="{9187F8C1-9FF0-46C4-8678-3240EC193177}" type="pres">
      <dgm:prSet presAssocID="{18E9D2AD-F7D8-42CC-B2D5-8FB1FF62E661}" presName="composite" presStyleCnt="0"/>
      <dgm:spPr/>
    </dgm:pt>
    <dgm:pt modelId="{B02FAB86-012E-4A03-B8E0-43198AB581BB}" type="pres">
      <dgm:prSet presAssocID="{18E9D2AD-F7D8-42CC-B2D5-8FB1FF62E661}" presName="background" presStyleLbl="node0" presStyleIdx="2" presStyleCnt="4"/>
      <dgm:spPr/>
    </dgm:pt>
    <dgm:pt modelId="{6D5E1467-7945-43B4-87BB-085DFDFFDC4D}" type="pres">
      <dgm:prSet presAssocID="{18E9D2AD-F7D8-42CC-B2D5-8FB1FF62E661}" presName="text" presStyleLbl="fgAcc0" presStyleIdx="2" presStyleCnt="4">
        <dgm:presLayoutVars>
          <dgm:chPref val="3"/>
        </dgm:presLayoutVars>
      </dgm:prSet>
      <dgm:spPr/>
    </dgm:pt>
    <dgm:pt modelId="{8C51F02C-7C87-4BD3-B5F3-00B50C4F3E1E}" type="pres">
      <dgm:prSet presAssocID="{18E9D2AD-F7D8-42CC-B2D5-8FB1FF62E661}" presName="hierChild2" presStyleCnt="0"/>
      <dgm:spPr/>
    </dgm:pt>
    <dgm:pt modelId="{6606CAC0-3B58-4421-AB11-56F104B8BD4C}" type="pres">
      <dgm:prSet presAssocID="{462EBE4F-7EDB-4EBD-A16C-3C324530723E}" presName="hierRoot1" presStyleCnt="0"/>
      <dgm:spPr/>
    </dgm:pt>
    <dgm:pt modelId="{56E0B5CB-075A-4B6D-96D2-0A47D1FFB356}" type="pres">
      <dgm:prSet presAssocID="{462EBE4F-7EDB-4EBD-A16C-3C324530723E}" presName="composite" presStyleCnt="0"/>
      <dgm:spPr/>
    </dgm:pt>
    <dgm:pt modelId="{3FE7714F-2CE1-4029-B6D2-56F475C4240D}" type="pres">
      <dgm:prSet presAssocID="{462EBE4F-7EDB-4EBD-A16C-3C324530723E}" presName="background" presStyleLbl="node0" presStyleIdx="3" presStyleCnt="4"/>
      <dgm:spPr/>
    </dgm:pt>
    <dgm:pt modelId="{74E37F86-BA53-4834-9A99-BF6B86CBEC3B}" type="pres">
      <dgm:prSet presAssocID="{462EBE4F-7EDB-4EBD-A16C-3C324530723E}" presName="text" presStyleLbl="fgAcc0" presStyleIdx="3" presStyleCnt="4">
        <dgm:presLayoutVars>
          <dgm:chPref val="3"/>
        </dgm:presLayoutVars>
      </dgm:prSet>
      <dgm:spPr/>
    </dgm:pt>
    <dgm:pt modelId="{97FDD92E-4823-4361-9E51-F60F040BDFC9}" type="pres">
      <dgm:prSet presAssocID="{462EBE4F-7EDB-4EBD-A16C-3C324530723E}" presName="hierChild2" presStyleCnt="0"/>
      <dgm:spPr/>
    </dgm:pt>
  </dgm:ptLst>
  <dgm:cxnLst>
    <dgm:cxn modelId="{85483D03-3595-4806-A350-9F68FE8C07FA}" srcId="{9939834B-9716-4E94-AC81-9BE50B7CCE48}" destId="{D68BE0EF-CB10-42D8-9869-EE8C1801F78F}" srcOrd="0" destOrd="0" parTransId="{A60EEBEA-F77E-4EC5-AF8C-2121C9A0F330}" sibTransId="{B51C754D-1BF8-4573-B233-3363CBE94EF6}"/>
    <dgm:cxn modelId="{5278C509-4E59-4B61-BE10-6CE34DBE0152}" srcId="{9939834B-9716-4E94-AC81-9BE50B7CCE48}" destId="{462EBE4F-7EDB-4EBD-A16C-3C324530723E}" srcOrd="3" destOrd="0" parTransId="{14BC94E8-C582-486F-8329-806246E12A3C}" sibTransId="{B62A6A2C-F320-49C0-9964-684D9D622052}"/>
    <dgm:cxn modelId="{EFB1220C-BF6A-479A-B280-172A09FE0595}" srcId="{9939834B-9716-4E94-AC81-9BE50B7CCE48}" destId="{F0BB4CD1-48DE-45EF-9E3C-E64F43AF8D58}" srcOrd="1" destOrd="0" parTransId="{DDF8736E-B515-4BD0-8727-86496EF32897}" sibTransId="{F7AB8013-ACD7-4809-98E2-28660BD098A5}"/>
    <dgm:cxn modelId="{1B19AF3F-7B50-4700-BEDD-2C6404AE97E6}" srcId="{9939834B-9716-4E94-AC81-9BE50B7CCE48}" destId="{18E9D2AD-F7D8-42CC-B2D5-8FB1FF62E661}" srcOrd="2" destOrd="0" parTransId="{7AC0FBD1-0E2D-4529-AD34-04390308FF71}" sibTransId="{C6DF96F4-9C9C-45DC-AA11-7A70FDC50945}"/>
    <dgm:cxn modelId="{D5D50A51-B104-4766-A733-C3DD387DEA74}" type="presOf" srcId="{9939834B-9716-4E94-AC81-9BE50B7CCE48}" destId="{0AD7FEB3-CBFC-4A6D-BE91-5AA90A9A8A07}" srcOrd="0" destOrd="0" presId="urn:microsoft.com/office/officeart/2005/8/layout/hierarchy1"/>
    <dgm:cxn modelId="{203DC283-40EF-4128-BB40-0C938BDE8D7D}" type="presOf" srcId="{D68BE0EF-CB10-42D8-9869-EE8C1801F78F}" destId="{DBFF449A-A99D-44C0-8312-0E48FD04875D}" srcOrd="0" destOrd="0" presId="urn:microsoft.com/office/officeart/2005/8/layout/hierarchy1"/>
    <dgm:cxn modelId="{D2EEFF92-4756-479D-9F58-671F0DC40C12}" type="presOf" srcId="{462EBE4F-7EDB-4EBD-A16C-3C324530723E}" destId="{74E37F86-BA53-4834-9A99-BF6B86CBEC3B}" srcOrd="0" destOrd="0" presId="urn:microsoft.com/office/officeart/2005/8/layout/hierarchy1"/>
    <dgm:cxn modelId="{B770459C-F2F4-4C23-BA60-1CA917C6DC7D}" type="presOf" srcId="{18E9D2AD-F7D8-42CC-B2D5-8FB1FF62E661}" destId="{6D5E1467-7945-43B4-87BB-085DFDFFDC4D}" srcOrd="0" destOrd="0" presId="urn:microsoft.com/office/officeart/2005/8/layout/hierarchy1"/>
    <dgm:cxn modelId="{4ED391F2-A1C6-470B-8B67-7AEDAE7C142E}" type="presOf" srcId="{F0BB4CD1-48DE-45EF-9E3C-E64F43AF8D58}" destId="{C6047C36-4D57-4B8F-A338-FFD6F8A08B0A}" srcOrd="0" destOrd="0" presId="urn:microsoft.com/office/officeart/2005/8/layout/hierarchy1"/>
    <dgm:cxn modelId="{760E14BE-0DA0-4027-AB12-B220836ED302}" type="presParOf" srcId="{0AD7FEB3-CBFC-4A6D-BE91-5AA90A9A8A07}" destId="{68908FEA-D69C-4CE8-8F5A-308134D9BC41}" srcOrd="0" destOrd="0" presId="urn:microsoft.com/office/officeart/2005/8/layout/hierarchy1"/>
    <dgm:cxn modelId="{3F257054-DED4-4DC1-88DD-0A4D3BF8B61B}" type="presParOf" srcId="{68908FEA-D69C-4CE8-8F5A-308134D9BC41}" destId="{EDAB7094-6DAF-48BE-A96B-B4AA65BD3772}" srcOrd="0" destOrd="0" presId="urn:microsoft.com/office/officeart/2005/8/layout/hierarchy1"/>
    <dgm:cxn modelId="{2F0213F5-761A-44F6-AEC0-675B03C8FE2E}" type="presParOf" srcId="{EDAB7094-6DAF-48BE-A96B-B4AA65BD3772}" destId="{6E006EEB-340A-4E05-A940-714B352D4660}" srcOrd="0" destOrd="0" presId="urn:microsoft.com/office/officeart/2005/8/layout/hierarchy1"/>
    <dgm:cxn modelId="{A523598D-6337-48ED-9D34-82C6AB27A275}" type="presParOf" srcId="{EDAB7094-6DAF-48BE-A96B-B4AA65BD3772}" destId="{DBFF449A-A99D-44C0-8312-0E48FD04875D}" srcOrd="1" destOrd="0" presId="urn:microsoft.com/office/officeart/2005/8/layout/hierarchy1"/>
    <dgm:cxn modelId="{7E949B0E-553F-4F83-80DE-D9DC5B81962D}" type="presParOf" srcId="{68908FEA-D69C-4CE8-8F5A-308134D9BC41}" destId="{3743141D-92F8-48C5-A5EF-001B67C4DECB}" srcOrd="1" destOrd="0" presId="urn:microsoft.com/office/officeart/2005/8/layout/hierarchy1"/>
    <dgm:cxn modelId="{B462AB83-49FE-4537-9B44-0A96F2BF7A46}" type="presParOf" srcId="{0AD7FEB3-CBFC-4A6D-BE91-5AA90A9A8A07}" destId="{2098F009-7968-4E82-A124-25C21E18614B}" srcOrd="1" destOrd="0" presId="urn:microsoft.com/office/officeart/2005/8/layout/hierarchy1"/>
    <dgm:cxn modelId="{F97D9B97-A03F-4A2B-B13A-E95EC3170A89}" type="presParOf" srcId="{2098F009-7968-4E82-A124-25C21E18614B}" destId="{78166D0B-F998-4C04-8DF4-410EFC2CD39E}" srcOrd="0" destOrd="0" presId="urn:microsoft.com/office/officeart/2005/8/layout/hierarchy1"/>
    <dgm:cxn modelId="{4956EA68-CAC4-4D5C-B8BE-32CF25187BC7}" type="presParOf" srcId="{78166D0B-F998-4C04-8DF4-410EFC2CD39E}" destId="{6DCC29BA-EA30-431C-9160-852CEB7CA3B3}" srcOrd="0" destOrd="0" presId="urn:microsoft.com/office/officeart/2005/8/layout/hierarchy1"/>
    <dgm:cxn modelId="{7948004E-5057-4357-A8D9-F318F7F8A00C}" type="presParOf" srcId="{78166D0B-F998-4C04-8DF4-410EFC2CD39E}" destId="{C6047C36-4D57-4B8F-A338-FFD6F8A08B0A}" srcOrd="1" destOrd="0" presId="urn:microsoft.com/office/officeart/2005/8/layout/hierarchy1"/>
    <dgm:cxn modelId="{2E95BA36-4053-4569-8EDA-A18E15426AED}" type="presParOf" srcId="{2098F009-7968-4E82-A124-25C21E18614B}" destId="{F4A31CC5-8288-4CC2-8233-98650431241A}" srcOrd="1" destOrd="0" presId="urn:microsoft.com/office/officeart/2005/8/layout/hierarchy1"/>
    <dgm:cxn modelId="{7E8313B7-90B6-441C-8547-F9A1359B215D}" type="presParOf" srcId="{0AD7FEB3-CBFC-4A6D-BE91-5AA90A9A8A07}" destId="{005435E5-0CEB-44C4-A92F-43B9AFBDF2E1}" srcOrd="2" destOrd="0" presId="urn:microsoft.com/office/officeart/2005/8/layout/hierarchy1"/>
    <dgm:cxn modelId="{5525A1FB-F5CE-43D5-9881-60D1AAF115AC}" type="presParOf" srcId="{005435E5-0CEB-44C4-A92F-43B9AFBDF2E1}" destId="{9187F8C1-9FF0-46C4-8678-3240EC193177}" srcOrd="0" destOrd="0" presId="urn:microsoft.com/office/officeart/2005/8/layout/hierarchy1"/>
    <dgm:cxn modelId="{C0237979-EAF5-456C-9DD8-31A862C46C34}" type="presParOf" srcId="{9187F8C1-9FF0-46C4-8678-3240EC193177}" destId="{B02FAB86-012E-4A03-B8E0-43198AB581BB}" srcOrd="0" destOrd="0" presId="urn:microsoft.com/office/officeart/2005/8/layout/hierarchy1"/>
    <dgm:cxn modelId="{486CA799-F1A6-4408-8DF8-220C965E40EB}" type="presParOf" srcId="{9187F8C1-9FF0-46C4-8678-3240EC193177}" destId="{6D5E1467-7945-43B4-87BB-085DFDFFDC4D}" srcOrd="1" destOrd="0" presId="urn:microsoft.com/office/officeart/2005/8/layout/hierarchy1"/>
    <dgm:cxn modelId="{C866408C-5FED-4312-BFD0-B373625CC94C}" type="presParOf" srcId="{005435E5-0CEB-44C4-A92F-43B9AFBDF2E1}" destId="{8C51F02C-7C87-4BD3-B5F3-00B50C4F3E1E}" srcOrd="1" destOrd="0" presId="urn:microsoft.com/office/officeart/2005/8/layout/hierarchy1"/>
    <dgm:cxn modelId="{8AA7768E-8464-4197-B8FD-629D63D68507}" type="presParOf" srcId="{0AD7FEB3-CBFC-4A6D-BE91-5AA90A9A8A07}" destId="{6606CAC0-3B58-4421-AB11-56F104B8BD4C}" srcOrd="3" destOrd="0" presId="urn:microsoft.com/office/officeart/2005/8/layout/hierarchy1"/>
    <dgm:cxn modelId="{044D4D6E-DA42-4870-B4A0-E8B8FE736A6C}" type="presParOf" srcId="{6606CAC0-3B58-4421-AB11-56F104B8BD4C}" destId="{56E0B5CB-075A-4B6D-96D2-0A47D1FFB356}" srcOrd="0" destOrd="0" presId="urn:microsoft.com/office/officeart/2005/8/layout/hierarchy1"/>
    <dgm:cxn modelId="{08719EE7-54EF-4FCC-AB19-AC6EC959F98A}" type="presParOf" srcId="{56E0B5CB-075A-4B6D-96D2-0A47D1FFB356}" destId="{3FE7714F-2CE1-4029-B6D2-56F475C4240D}" srcOrd="0" destOrd="0" presId="urn:microsoft.com/office/officeart/2005/8/layout/hierarchy1"/>
    <dgm:cxn modelId="{E564D370-90CE-4B58-BAFA-D5FDC6971237}" type="presParOf" srcId="{56E0B5CB-075A-4B6D-96D2-0A47D1FFB356}" destId="{74E37F86-BA53-4834-9A99-BF6B86CBEC3B}" srcOrd="1" destOrd="0" presId="urn:microsoft.com/office/officeart/2005/8/layout/hierarchy1"/>
    <dgm:cxn modelId="{ADBB8CD0-DF39-4AA7-AB22-61BA35B6BAD0}" type="presParOf" srcId="{6606CAC0-3B58-4421-AB11-56F104B8BD4C}" destId="{97FDD92E-4823-4361-9E51-F60F040BDFC9}"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14135-7721-420F-9175-937CACB9DDD1}">
      <dsp:nvSpPr>
        <dsp:cNvPr id="0" name=""/>
        <dsp:cNvSpPr/>
      </dsp:nvSpPr>
      <dsp:spPr>
        <a:xfrm>
          <a:off x="3081528" y="0"/>
          <a:ext cx="4352544" cy="435254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53753-C88E-4CE0-9B9B-EA0BCEB1BF8E}">
      <dsp:nvSpPr>
        <dsp:cNvPr id="0" name=""/>
        <dsp:cNvSpPr/>
      </dsp:nvSpPr>
      <dsp:spPr>
        <a:xfrm>
          <a:off x="3495019" y="413491"/>
          <a:ext cx="1697492" cy="169749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Expected vehicle lifetime: 15 years. </a:t>
          </a:r>
        </a:p>
      </dsp:txBody>
      <dsp:txXfrm>
        <a:off x="3577884" y="496356"/>
        <a:ext cx="1531762" cy="1531762"/>
      </dsp:txXfrm>
    </dsp:sp>
    <dsp:sp modelId="{0263DCDF-5C55-48E6-B39C-0E1CCD3B6D90}">
      <dsp:nvSpPr>
        <dsp:cNvPr id="0" name=""/>
        <dsp:cNvSpPr/>
      </dsp:nvSpPr>
      <dsp:spPr>
        <a:xfrm>
          <a:off x="5323088" y="413491"/>
          <a:ext cx="1697492" cy="1697492"/>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Harsh operating conditions: Humidity, Temperature, Vibration. </a:t>
          </a:r>
        </a:p>
      </dsp:txBody>
      <dsp:txXfrm>
        <a:off x="5405953" y="496356"/>
        <a:ext cx="1531762" cy="1531762"/>
      </dsp:txXfrm>
    </dsp:sp>
    <dsp:sp modelId="{141164B4-6863-4B07-B08F-2D72D1F0B7FA}">
      <dsp:nvSpPr>
        <dsp:cNvPr id="0" name=""/>
        <dsp:cNvSpPr/>
      </dsp:nvSpPr>
      <dsp:spPr>
        <a:xfrm>
          <a:off x="3495019" y="2241560"/>
          <a:ext cx="1697492" cy="169749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Failures can lead to unsafe behavior or costly recalls. </a:t>
          </a:r>
        </a:p>
      </dsp:txBody>
      <dsp:txXfrm>
        <a:off x="3577884" y="2324425"/>
        <a:ext cx="1531762" cy="1531762"/>
      </dsp:txXfrm>
    </dsp:sp>
    <dsp:sp modelId="{695FF75B-9B6C-49EF-8852-7E702500FB41}">
      <dsp:nvSpPr>
        <dsp:cNvPr id="0" name=""/>
        <dsp:cNvSpPr/>
      </dsp:nvSpPr>
      <dsp:spPr>
        <a:xfrm>
          <a:off x="5323088" y="2241560"/>
          <a:ext cx="1697492" cy="169749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Importance of Functional Safety and System Reliability.</a:t>
          </a:r>
        </a:p>
      </dsp:txBody>
      <dsp:txXfrm>
        <a:off x="5405953" y="2324425"/>
        <a:ext cx="1531762" cy="1531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01B41-43F3-4B83-A97A-87C58D801839}">
      <dsp:nvSpPr>
        <dsp:cNvPr id="0" name=""/>
        <dsp:cNvSpPr/>
      </dsp:nvSpPr>
      <dsp:spPr>
        <a:xfrm>
          <a:off x="3466511" y="535777"/>
          <a:ext cx="3582576" cy="3582576"/>
        </a:xfrm>
        <a:prstGeom prst="blockArc">
          <a:avLst>
            <a:gd name="adj1" fmla="val 9000000"/>
            <a:gd name="adj2" fmla="val 162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9F25E6-E542-4993-BFB5-23165BB668F2}">
      <dsp:nvSpPr>
        <dsp:cNvPr id="0" name=""/>
        <dsp:cNvSpPr/>
      </dsp:nvSpPr>
      <dsp:spPr>
        <a:xfrm>
          <a:off x="3466511" y="535777"/>
          <a:ext cx="3582576" cy="3582576"/>
        </a:xfrm>
        <a:prstGeom prst="blockArc">
          <a:avLst>
            <a:gd name="adj1" fmla="val 1800000"/>
            <a:gd name="adj2" fmla="val 90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D910B0-4C15-4FF8-BC03-C02F606E3501}">
      <dsp:nvSpPr>
        <dsp:cNvPr id="0" name=""/>
        <dsp:cNvSpPr/>
      </dsp:nvSpPr>
      <dsp:spPr>
        <a:xfrm>
          <a:off x="3466511" y="535777"/>
          <a:ext cx="3582576" cy="3582576"/>
        </a:xfrm>
        <a:prstGeom prst="blockArc">
          <a:avLst>
            <a:gd name="adj1" fmla="val 16200000"/>
            <a:gd name="adj2" fmla="val 1800000"/>
            <a:gd name="adj3" fmla="val 46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C917DDD-2240-4537-8236-37F122DDD064}">
      <dsp:nvSpPr>
        <dsp:cNvPr id="0" name=""/>
        <dsp:cNvSpPr/>
      </dsp:nvSpPr>
      <dsp:spPr>
        <a:xfrm>
          <a:off x="4433701" y="1502967"/>
          <a:ext cx="1648197" cy="164819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de-DE" sz="1800" kern="1200" dirty="0"/>
            <a:t>Estimating Lifetime</a:t>
          </a:r>
        </a:p>
      </dsp:txBody>
      <dsp:txXfrm>
        <a:off x="4675074" y="1744340"/>
        <a:ext cx="1165451" cy="1165451"/>
      </dsp:txXfrm>
    </dsp:sp>
    <dsp:sp modelId="{2776F747-46E9-49CC-BB8D-4A184DF35722}">
      <dsp:nvSpPr>
        <dsp:cNvPr id="0" name=""/>
        <dsp:cNvSpPr/>
      </dsp:nvSpPr>
      <dsp:spPr>
        <a:xfrm>
          <a:off x="4680931" y="443"/>
          <a:ext cx="1153737" cy="1153737"/>
        </a:xfrm>
        <a:prstGeom prst="ellipse">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Calculation</a:t>
          </a:r>
        </a:p>
      </dsp:txBody>
      <dsp:txXfrm>
        <a:off x="4849892" y="169404"/>
        <a:ext cx="815815" cy="815815"/>
      </dsp:txXfrm>
    </dsp:sp>
    <dsp:sp modelId="{68387D05-8E9C-49FA-953E-66B4A0086872}">
      <dsp:nvSpPr>
        <dsp:cNvPr id="0" name=""/>
        <dsp:cNvSpPr/>
      </dsp:nvSpPr>
      <dsp:spPr>
        <a:xfrm>
          <a:off x="6196262" y="2625073"/>
          <a:ext cx="1153737" cy="1153737"/>
        </a:xfrm>
        <a:prstGeom prst="ellipse">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Testing</a:t>
          </a:r>
        </a:p>
      </dsp:txBody>
      <dsp:txXfrm>
        <a:off x="6365223" y="2794034"/>
        <a:ext cx="815815" cy="815815"/>
      </dsp:txXfrm>
    </dsp:sp>
    <dsp:sp modelId="{2E5E2D77-2287-4289-9F48-F1D3205F1F79}">
      <dsp:nvSpPr>
        <dsp:cNvPr id="0" name=""/>
        <dsp:cNvSpPr/>
      </dsp:nvSpPr>
      <dsp:spPr>
        <a:xfrm>
          <a:off x="3165599" y="2625073"/>
          <a:ext cx="1153737" cy="1153737"/>
        </a:xfrm>
        <a:prstGeom prst="ellipse">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de-DE" sz="1200" kern="1200" dirty="0"/>
            <a:t>Field Experience</a:t>
          </a:r>
        </a:p>
      </dsp:txBody>
      <dsp:txXfrm>
        <a:off x="3334560" y="2794034"/>
        <a:ext cx="815815" cy="8158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4B8F1B-0DEF-4574-9EA8-6FEBC543BB9E}">
      <dsp:nvSpPr>
        <dsp:cNvPr id="0" name=""/>
        <dsp:cNvSpPr/>
      </dsp:nvSpPr>
      <dsp:spPr>
        <a:xfrm>
          <a:off x="0" y="574"/>
          <a:ext cx="7012370" cy="134513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61C4B-6F08-4D59-8F1F-60E1480DDC2E}">
      <dsp:nvSpPr>
        <dsp:cNvPr id="0" name=""/>
        <dsp:cNvSpPr/>
      </dsp:nvSpPr>
      <dsp:spPr>
        <a:xfrm>
          <a:off x="406904" y="303230"/>
          <a:ext cx="739825" cy="7398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773997-160D-426A-9EE6-1666F628036A}">
      <dsp:nvSpPr>
        <dsp:cNvPr id="0" name=""/>
        <dsp:cNvSpPr/>
      </dsp:nvSpPr>
      <dsp:spPr>
        <a:xfrm>
          <a:off x="1553633" y="574"/>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90000"/>
            </a:lnSpc>
            <a:spcBef>
              <a:spcPct val="0"/>
            </a:spcBef>
            <a:spcAft>
              <a:spcPct val="35000"/>
            </a:spcAft>
            <a:buNone/>
          </a:pPr>
          <a:r>
            <a:rPr lang="en-US" sz="2400" kern="1200" dirty="0"/>
            <a:t>SN 29500: analytical model to predict reliability tailored for industrial and automotive conditions. </a:t>
          </a:r>
        </a:p>
      </dsp:txBody>
      <dsp:txXfrm>
        <a:off x="1553633" y="574"/>
        <a:ext cx="5458736" cy="1345137"/>
      </dsp:txXfrm>
    </dsp:sp>
    <dsp:sp modelId="{0DF578A6-A6C7-4BE5-83BB-5C4D221F41DE}">
      <dsp:nvSpPr>
        <dsp:cNvPr id="0" name=""/>
        <dsp:cNvSpPr/>
      </dsp:nvSpPr>
      <dsp:spPr>
        <a:xfrm>
          <a:off x="0" y="1681996"/>
          <a:ext cx="7012370" cy="134513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936609-433A-403D-BE46-06B327D7B683}">
      <dsp:nvSpPr>
        <dsp:cNvPr id="0" name=""/>
        <dsp:cNvSpPr/>
      </dsp:nvSpPr>
      <dsp:spPr>
        <a:xfrm>
          <a:off x="406904" y="1984652"/>
          <a:ext cx="739825" cy="7398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94B49A-7C14-487A-9B96-7802BB1FE689}">
      <dsp:nvSpPr>
        <dsp:cNvPr id="0" name=""/>
        <dsp:cNvSpPr/>
      </dsp:nvSpPr>
      <dsp:spPr>
        <a:xfrm>
          <a:off x="1553633" y="1681996"/>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90000"/>
            </a:lnSpc>
            <a:spcBef>
              <a:spcPct val="0"/>
            </a:spcBef>
            <a:spcAft>
              <a:spcPct val="35000"/>
            </a:spcAft>
            <a:buNone/>
          </a:pPr>
          <a:r>
            <a:rPr lang="en-US" sz="2400" kern="1200" dirty="0"/>
            <a:t>MIL-STD-750D: uniform methods for testing semiconductor devices for military domain. </a:t>
          </a:r>
        </a:p>
      </dsp:txBody>
      <dsp:txXfrm>
        <a:off x="1553633" y="1681996"/>
        <a:ext cx="5458736" cy="1345137"/>
      </dsp:txXfrm>
    </dsp:sp>
    <dsp:sp modelId="{6A9ECBA7-D340-4F5F-9DD0-E20CA75ABA0C}">
      <dsp:nvSpPr>
        <dsp:cNvPr id="0" name=""/>
        <dsp:cNvSpPr/>
      </dsp:nvSpPr>
      <dsp:spPr>
        <a:xfrm>
          <a:off x="0" y="3363418"/>
          <a:ext cx="7012370" cy="134513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20F2D8-87BB-4EDA-8470-CB99C49F8785}">
      <dsp:nvSpPr>
        <dsp:cNvPr id="0" name=""/>
        <dsp:cNvSpPr/>
      </dsp:nvSpPr>
      <dsp:spPr>
        <a:xfrm>
          <a:off x="406904" y="3666074"/>
          <a:ext cx="739825" cy="7398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2FE5A2-86C4-4616-9114-3234BE9AD82C}">
      <dsp:nvSpPr>
        <dsp:cNvPr id="0" name=""/>
        <dsp:cNvSpPr/>
      </dsp:nvSpPr>
      <dsp:spPr>
        <a:xfrm>
          <a:off x="1553633" y="3363418"/>
          <a:ext cx="5458736" cy="1345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60" tIns="142360" rIns="142360" bIns="142360" numCol="1" spcCol="1270" anchor="ctr" anchorCtr="0">
          <a:noAutofit/>
        </a:bodyPr>
        <a:lstStyle/>
        <a:p>
          <a:pPr marL="0" lvl="0" indent="0" algn="l" defTabSz="1066800">
            <a:lnSpc>
              <a:spcPct val="90000"/>
            </a:lnSpc>
            <a:spcBef>
              <a:spcPct val="0"/>
            </a:spcBef>
            <a:spcAft>
              <a:spcPct val="35000"/>
            </a:spcAft>
            <a:buNone/>
          </a:pPr>
          <a:r>
            <a:rPr lang="en-US" sz="2400" kern="1200" dirty="0"/>
            <a:t>AQG 324: industry guideline for automotive supply chain of power electronic converter units. </a:t>
          </a:r>
        </a:p>
      </dsp:txBody>
      <dsp:txXfrm>
        <a:off x="1553633" y="3363418"/>
        <a:ext cx="5458736" cy="134513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006EEB-340A-4E05-A940-714B352D4660}">
      <dsp:nvSpPr>
        <dsp:cNvPr id="0" name=""/>
        <dsp:cNvSpPr/>
      </dsp:nvSpPr>
      <dsp:spPr>
        <a:xfrm>
          <a:off x="3231" y="1052820"/>
          <a:ext cx="2307241" cy="146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F449A-A99D-44C0-8312-0E48FD04875D}">
      <dsp:nvSpPr>
        <dsp:cNvPr id="0" name=""/>
        <dsp:cNvSpPr/>
      </dsp:nvSpPr>
      <dsp:spPr>
        <a:xfrm>
          <a:off x="259591" y="1296362"/>
          <a:ext cx="2307241" cy="14650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ISO 26262-11 defines safety requirements.</a:t>
          </a:r>
          <a:endParaRPr lang="en-US" sz="1800" kern="1200" dirty="0"/>
        </a:p>
      </dsp:txBody>
      <dsp:txXfrm>
        <a:off x="302502" y="1339273"/>
        <a:ext cx="2221419" cy="1379276"/>
      </dsp:txXfrm>
    </dsp:sp>
    <dsp:sp modelId="{6DCC29BA-EA30-431C-9160-852CEB7CA3B3}">
      <dsp:nvSpPr>
        <dsp:cNvPr id="0" name=""/>
        <dsp:cNvSpPr/>
      </dsp:nvSpPr>
      <dsp:spPr>
        <a:xfrm>
          <a:off x="2823193" y="1052820"/>
          <a:ext cx="2307241" cy="146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047C36-4D57-4B8F-A338-FFD6F8A08B0A}">
      <dsp:nvSpPr>
        <dsp:cNvPr id="0" name=""/>
        <dsp:cNvSpPr/>
      </dsp:nvSpPr>
      <dsp:spPr>
        <a:xfrm>
          <a:off x="3079553" y="1296362"/>
          <a:ext cx="2307241" cy="14650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SN 29500 predicts lifetime.</a:t>
          </a:r>
          <a:endParaRPr lang="en-US" sz="1800" kern="1200" dirty="0"/>
        </a:p>
      </dsp:txBody>
      <dsp:txXfrm>
        <a:off x="3122464" y="1339273"/>
        <a:ext cx="2221419" cy="1379276"/>
      </dsp:txXfrm>
    </dsp:sp>
    <dsp:sp modelId="{B02FAB86-012E-4A03-B8E0-43198AB581BB}">
      <dsp:nvSpPr>
        <dsp:cNvPr id="0" name=""/>
        <dsp:cNvSpPr/>
      </dsp:nvSpPr>
      <dsp:spPr>
        <a:xfrm>
          <a:off x="5643155" y="1052820"/>
          <a:ext cx="2307241" cy="146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5E1467-7945-43B4-87BB-085DFDFFDC4D}">
      <dsp:nvSpPr>
        <dsp:cNvPr id="0" name=""/>
        <dsp:cNvSpPr/>
      </dsp:nvSpPr>
      <dsp:spPr>
        <a:xfrm>
          <a:off x="5899515" y="1296362"/>
          <a:ext cx="2307241" cy="14650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MIL-STD-750D and AQG tests lifetime.</a:t>
          </a:r>
          <a:endParaRPr lang="en-US" sz="1800" kern="1200" dirty="0"/>
        </a:p>
      </dsp:txBody>
      <dsp:txXfrm>
        <a:off x="5942426" y="1339273"/>
        <a:ext cx="2221419" cy="1379276"/>
      </dsp:txXfrm>
    </dsp:sp>
    <dsp:sp modelId="{3FE7714F-2CE1-4029-B6D2-56F475C4240D}">
      <dsp:nvSpPr>
        <dsp:cNvPr id="0" name=""/>
        <dsp:cNvSpPr/>
      </dsp:nvSpPr>
      <dsp:spPr>
        <a:xfrm>
          <a:off x="8463116" y="1052820"/>
          <a:ext cx="2307241" cy="14650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E37F86-BA53-4834-9A99-BF6B86CBEC3B}">
      <dsp:nvSpPr>
        <dsp:cNvPr id="0" name=""/>
        <dsp:cNvSpPr/>
      </dsp:nvSpPr>
      <dsp:spPr>
        <a:xfrm>
          <a:off x="8719477" y="1296362"/>
          <a:ext cx="2307241" cy="146509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a:t>Insights used to design improvements that extend transistor lifetime.</a:t>
          </a:r>
          <a:endParaRPr lang="en-US" sz="1800" kern="1200" dirty="0"/>
        </a:p>
      </dsp:txBody>
      <dsp:txXfrm>
        <a:off x="8762388" y="1339273"/>
        <a:ext cx="2221419" cy="1379276"/>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_1">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92884"/>
            <a:ext cx="10515600" cy="867202"/>
          </a:xfrm>
          <a:prstGeom prst="rect">
            <a:avLst/>
          </a:prstGeom>
        </p:spPr>
        <p:txBody>
          <a:bodyPr/>
          <a:lstStyle>
            <a:lvl1pPr>
              <a:defRPr/>
            </a:lvl1pPr>
          </a:lstStyle>
          <a:p>
            <a:r>
              <a:rPr lang="de-DE" dirty="0" err="1"/>
              <a:t>Heading</a:t>
            </a:r>
            <a:endParaRPr lang="de-DE" dirty="0"/>
          </a:p>
        </p:txBody>
      </p:sp>
      <p:sp>
        <p:nvSpPr>
          <p:cNvPr id="2" name="Inhaltsplatzhalter 2">
            <a:extLst>
              <a:ext uri="{FF2B5EF4-FFF2-40B4-BE49-F238E27FC236}">
                <a16:creationId xmlns:a16="http://schemas.microsoft.com/office/drawing/2014/main" id="{7F637131-B14F-1E9E-1574-56A50CB8C3B2}"/>
              </a:ext>
            </a:extLst>
          </p:cNvPr>
          <p:cNvSpPr>
            <a:spLocks noGrp="1"/>
          </p:cNvSpPr>
          <p:nvPr>
            <p:ph idx="1"/>
          </p:nvPr>
        </p:nvSpPr>
        <p:spPr>
          <a:xfrm>
            <a:off x="546021" y="1578116"/>
            <a:ext cx="10515600" cy="4351338"/>
          </a:xfrm>
          <a:prstGeom prst="rect">
            <a:avLst/>
          </a:prstGeom>
        </p:spPr>
        <p:txBody>
          <a:bodyPr/>
          <a:lstStyle/>
          <a:p>
            <a:pPr marL="0" indent="0">
              <a:buNone/>
            </a:pPr>
            <a:endParaRPr lang="de-DE" dirty="0">
              <a:latin typeface="Roboto" panose="02000000000000000000" pitchFamily="2" charset="0"/>
              <a:ea typeface="Roboto" panose="02000000000000000000" pitchFamily="2" charset="0"/>
              <a:cs typeface="Roboto" panose="02000000000000000000" pitchFamily="2" charset="0"/>
            </a:endParaRPr>
          </a:p>
        </p:txBody>
      </p:sp>
    </p:spTree>
    <p:custDataLst>
      <p:tags r:id="rId1"/>
    </p:custDataLst>
    <p:extLst>
      <p:ext uri="{BB962C8B-B14F-4D97-AF65-F5344CB8AC3E}">
        <p14:creationId xmlns:p14="http://schemas.microsoft.com/office/powerpoint/2010/main" val="343187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Your Takeaways_2">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err="1"/>
              <a:t>Your</a:t>
            </a:r>
            <a:r>
              <a:rPr lang="de-DE" dirty="0"/>
              <a:t> Takeaways</a:t>
            </a:r>
          </a:p>
        </p:txBody>
      </p:sp>
      <p:sp>
        <p:nvSpPr>
          <p:cNvPr id="2" name="Inhaltsplatzhalter 2">
            <a:extLst>
              <a:ext uri="{FF2B5EF4-FFF2-40B4-BE49-F238E27FC236}">
                <a16:creationId xmlns:a16="http://schemas.microsoft.com/office/drawing/2014/main" id="{50945F60-736B-DD39-2332-DDB1AEB111DA}"/>
              </a:ext>
            </a:extLst>
          </p:cNvPr>
          <p:cNvSpPr>
            <a:spLocks noGrp="1"/>
          </p:cNvSpPr>
          <p:nvPr>
            <p:ph idx="1"/>
          </p:nvPr>
        </p:nvSpPr>
        <p:spPr>
          <a:xfrm>
            <a:off x="546021" y="1578116"/>
            <a:ext cx="10515600" cy="4351338"/>
          </a:xfrm>
          <a:prstGeom prst="rect">
            <a:avLst/>
          </a:prstGeom>
        </p:spPr>
        <p:txBody>
          <a:bodyPr/>
          <a:lstStyle/>
          <a:p>
            <a:pPr marL="0" indent="0">
              <a:buNone/>
            </a:pPr>
            <a:endParaRPr lang="de-DE" dirty="0">
              <a:latin typeface="Roboto" panose="02000000000000000000" pitchFamily="2" charset="0"/>
              <a:ea typeface="Roboto" panose="02000000000000000000" pitchFamily="2" charset="0"/>
              <a:cs typeface="Roboto" panose="02000000000000000000" pitchFamily="2" charset="0"/>
            </a:endParaRPr>
          </a:p>
        </p:txBody>
      </p:sp>
      <p:pic>
        <p:nvPicPr>
          <p:cNvPr id="6" name="Grafik 5" descr="Ein Bild, das Grafiken, Farbigkeit, gelb, Screenshot enthält.&#10;&#10;Automatisch generierte Beschreibung">
            <a:extLst>
              <a:ext uri="{FF2B5EF4-FFF2-40B4-BE49-F238E27FC236}">
                <a16:creationId xmlns:a16="http://schemas.microsoft.com/office/drawing/2014/main" id="{AC0136D1-F509-EE2F-0D5A-A98CA1D36D56}"/>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2097045" y="1144588"/>
            <a:ext cx="16389925" cy="4935600"/>
          </a:xfrm>
          <a:prstGeom prst="rect">
            <a:avLst/>
          </a:prstGeom>
        </p:spPr>
      </p:pic>
    </p:spTree>
    <p:custDataLst>
      <p:tags r:id="rId1"/>
    </p:custDataLst>
    <p:extLst>
      <p:ext uri="{BB962C8B-B14F-4D97-AF65-F5344CB8AC3E}">
        <p14:creationId xmlns:p14="http://schemas.microsoft.com/office/powerpoint/2010/main" val="2004653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acts_1">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92884"/>
            <a:ext cx="10515600" cy="867202"/>
          </a:xfrm>
          <a:prstGeom prst="rect">
            <a:avLst/>
          </a:prstGeom>
        </p:spPr>
        <p:txBody>
          <a:bodyPr/>
          <a:lstStyle>
            <a:lvl1pPr>
              <a:defRPr/>
            </a:lvl1pPr>
          </a:lstStyle>
          <a:p>
            <a:r>
              <a:rPr lang="de-DE" dirty="0" err="1"/>
              <a:t>Contacts</a:t>
            </a:r>
            <a:endParaRPr lang="de-DE" dirty="0"/>
          </a:p>
        </p:txBody>
      </p:sp>
      <p:sp>
        <p:nvSpPr>
          <p:cNvPr id="6" name="Textfeld 5">
            <a:extLst>
              <a:ext uri="{FF2B5EF4-FFF2-40B4-BE49-F238E27FC236}">
                <a16:creationId xmlns:a16="http://schemas.microsoft.com/office/drawing/2014/main" id="{8745D101-97A4-3A9F-D99C-67B22B4B98D6}"/>
              </a:ext>
            </a:extLst>
          </p:cNvPr>
          <p:cNvSpPr txBox="1"/>
          <p:nvPr userDrawn="1"/>
        </p:nvSpPr>
        <p:spPr>
          <a:xfrm>
            <a:off x="546021" y="5662010"/>
            <a:ext cx="8523436" cy="400110"/>
          </a:xfrm>
          <a:prstGeom prst="rect">
            <a:avLst/>
          </a:prstGeom>
          <a:noFill/>
        </p:spPr>
        <p:txBody>
          <a:bodyPr wrap="square">
            <a:spAutoFit/>
          </a:bodyPr>
          <a:lstStyle/>
          <a:p>
            <a:r>
              <a:rPr lang="de-DE" sz="2000" b="1" i="1" dirty="0">
                <a:latin typeface="Roboto" panose="02000000000000000000" pitchFamily="2" charset="0"/>
                <a:ea typeface="Roboto" panose="02000000000000000000" pitchFamily="2" charset="0"/>
                <a:cs typeface="Roboto" panose="02000000000000000000" pitchFamily="2" charset="0"/>
              </a:rPr>
              <a:t>Innovate! Network! </a:t>
            </a:r>
            <a:r>
              <a:rPr lang="en-US" sz="2000" b="1" i="1" dirty="0">
                <a:latin typeface="Roboto" panose="02000000000000000000" pitchFamily="2" charset="0"/>
                <a:ea typeface="Roboto" panose="02000000000000000000" pitchFamily="2" charset="0"/>
                <a:cs typeface="Roboto" panose="02000000000000000000" pitchFamily="2" charset="0"/>
              </a:rPr>
              <a:t>Grow</a:t>
            </a:r>
            <a:r>
              <a:rPr lang="de-DE" sz="2000" b="1" i="1" dirty="0">
                <a:latin typeface="Roboto" panose="02000000000000000000" pitchFamily="2" charset="0"/>
                <a:ea typeface="Roboto" panose="02000000000000000000" pitchFamily="2" charset="0"/>
                <a:cs typeface="Roboto" panose="02000000000000000000" pitchFamily="2" charset="0"/>
              </a:rPr>
              <a:t>!</a:t>
            </a:r>
          </a:p>
        </p:txBody>
      </p:sp>
      <p:sp>
        <p:nvSpPr>
          <p:cNvPr id="7" name="Bildplatzhalter 18">
            <a:extLst>
              <a:ext uri="{FF2B5EF4-FFF2-40B4-BE49-F238E27FC236}">
                <a16:creationId xmlns:a16="http://schemas.microsoft.com/office/drawing/2014/main" id="{B3FB5D0E-9489-FAA9-73AE-0AE43BEEAEDB}"/>
              </a:ext>
            </a:extLst>
          </p:cNvPr>
          <p:cNvSpPr>
            <a:spLocks noGrp="1"/>
          </p:cNvSpPr>
          <p:nvPr>
            <p:ph type="pic" sz="quarter" idx="15" hasCustomPrompt="1"/>
          </p:nvPr>
        </p:nvSpPr>
        <p:spPr>
          <a:xfrm>
            <a:off x="10553630" y="5662010"/>
            <a:ext cx="1294546" cy="1066098"/>
          </a:xfrm>
          <a:prstGeom prst="rect">
            <a:avLst/>
          </a:prstGeom>
        </p:spPr>
        <p:txBody>
          <a:bodyPr/>
          <a:lstStyle>
            <a:lvl1pPr marL="0" indent="0">
              <a:buNone/>
              <a:defRPr/>
            </a:lvl1pPr>
          </a:lstStyle>
          <a:p>
            <a:r>
              <a:rPr lang="de-DE" dirty="0"/>
              <a:t>Logo</a:t>
            </a:r>
          </a:p>
        </p:txBody>
      </p:sp>
      <p:sp>
        <p:nvSpPr>
          <p:cNvPr id="9" name="Textplatzhalter 8">
            <a:extLst>
              <a:ext uri="{FF2B5EF4-FFF2-40B4-BE49-F238E27FC236}">
                <a16:creationId xmlns:a16="http://schemas.microsoft.com/office/drawing/2014/main" id="{197645CA-E3C2-A863-CE5B-82F3B8642D60}"/>
              </a:ext>
            </a:extLst>
          </p:cNvPr>
          <p:cNvSpPr>
            <a:spLocks noGrp="1"/>
          </p:cNvSpPr>
          <p:nvPr>
            <p:ph type="body" sz="quarter" idx="16" hasCustomPrompt="1"/>
          </p:nvPr>
        </p:nvSpPr>
        <p:spPr>
          <a:xfrm>
            <a:off x="4432515" y="1984374"/>
            <a:ext cx="4501030" cy="2479138"/>
          </a:xfrm>
          <a:prstGeom prst="rect">
            <a:avLst/>
          </a:prstGeom>
        </p:spPr>
        <p:txBody>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dirty="0" err="1"/>
              <a:t>Full</a:t>
            </a:r>
            <a:r>
              <a:rPr lang="de-DE" dirty="0"/>
              <a:t> </a:t>
            </a:r>
            <a:r>
              <a:rPr lang="de-DE" dirty="0" err="1"/>
              <a:t>name</a:t>
            </a:r>
            <a:r>
              <a:rPr lang="de-DE" dirty="0"/>
              <a:t>, </a:t>
            </a:r>
            <a:r>
              <a:rPr lang="de-DE" dirty="0" err="1"/>
              <a:t>location</a:t>
            </a:r>
            <a:r>
              <a:rPr lang="de-DE" dirty="0"/>
              <a:t>, Phone +, E-Mail, www.</a:t>
            </a:r>
          </a:p>
          <a:p>
            <a:pPr lvl="0"/>
            <a:endParaRPr lang="de-DE" dirty="0"/>
          </a:p>
        </p:txBody>
      </p:sp>
    </p:spTree>
    <p:custDataLst>
      <p:tags r:id="rId1"/>
    </p:custDataLst>
    <p:extLst>
      <p:ext uri="{BB962C8B-B14F-4D97-AF65-F5344CB8AC3E}">
        <p14:creationId xmlns:p14="http://schemas.microsoft.com/office/powerpoint/2010/main" val="222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ontacts_1">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92884"/>
            <a:ext cx="10515600" cy="867202"/>
          </a:xfrm>
          <a:prstGeom prst="rect">
            <a:avLst/>
          </a:prstGeom>
        </p:spPr>
        <p:txBody>
          <a:bodyPr/>
          <a:lstStyle>
            <a:lvl1pPr>
              <a:defRPr/>
            </a:lvl1pPr>
          </a:lstStyle>
          <a:p>
            <a:r>
              <a:rPr lang="de-DE" dirty="0" err="1"/>
              <a:t>Contacts</a:t>
            </a:r>
            <a:endParaRPr lang="de-DE" dirty="0"/>
          </a:p>
        </p:txBody>
      </p:sp>
      <p:sp>
        <p:nvSpPr>
          <p:cNvPr id="6" name="Textfeld 5">
            <a:extLst>
              <a:ext uri="{FF2B5EF4-FFF2-40B4-BE49-F238E27FC236}">
                <a16:creationId xmlns:a16="http://schemas.microsoft.com/office/drawing/2014/main" id="{8745D101-97A4-3A9F-D99C-67B22B4B98D6}"/>
              </a:ext>
            </a:extLst>
          </p:cNvPr>
          <p:cNvSpPr txBox="1"/>
          <p:nvPr userDrawn="1"/>
        </p:nvSpPr>
        <p:spPr>
          <a:xfrm>
            <a:off x="565271" y="5548914"/>
            <a:ext cx="8523436" cy="461665"/>
          </a:xfrm>
          <a:prstGeom prst="rect">
            <a:avLst/>
          </a:prstGeom>
          <a:noFill/>
        </p:spPr>
        <p:txBody>
          <a:bodyPr wrap="square">
            <a:spAutoFit/>
          </a:bodyPr>
          <a:lstStyle/>
          <a:p>
            <a:r>
              <a:rPr lang="de-DE" sz="2400" b="1" i="1" dirty="0">
                <a:latin typeface="Roboto" panose="02000000000000000000" pitchFamily="2" charset="0"/>
                <a:ea typeface="Roboto" panose="02000000000000000000" pitchFamily="2" charset="0"/>
                <a:cs typeface="Roboto" panose="02000000000000000000" pitchFamily="2" charset="0"/>
              </a:rPr>
              <a:t>Innovate! Network! </a:t>
            </a:r>
            <a:r>
              <a:rPr lang="en-US" sz="2400" b="1" i="1" dirty="0">
                <a:latin typeface="Roboto" panose="02000000000000000000" pitchFamily="2" charset="0"/>
                <a:ea typeface="Roboto" panose="02000000000000000000" pitchFamily="2" charset="0"/>
                <a:cs typeface="Roboto" panose="02000000000000000000" pitchFamily="2" charset="0"/>
              </a:rPr>
              <a:t>Grow</a:t>
            </a:r>
            <a:r>
              <a:rPr lang="de-DE" sz="2400" b="1" i="1" dirty="0">
                <a:latin typeface="Roboto" panose="02000000000000000000" pitchFamily="2" charset="0"/>
                <a:ea typeface="Roboto" panose="02000000000000000000" pitchFamily="2" charset="0"/>
                <a:cs typeface="Roboto" panose="02000000000000000000" pitchFamily="2" charset="0"/>
              </a:rPr>
              <a:t>!</a:t>
            </a:r>
          </a:p>
        </p:txBody>
      </p:sp>
      <p:sp>
        <p:nvSpPr>
          <p:cNvPr id="7" name="Bildplatzhalter 18">
            <a:extLst>
              <a:ext uri="{FF2B5EF4-FFF2-40B4-BE49-F238E27FC236}">
                <a16:creationId xmlns:a16="http://schemas.microsoft.com/office/drawing/2014/main" id="{B3FB5D0E-9489-FAA9-73AE-0AE43BEEAEDB}"/>
              </a:ext>
            </a:extLst>
          </p:cNvPr>
          <p:cNvSpPr>
            <a:spLocks noGrp="1"/>
          </p:cNvSpPr>
          <p:nvPr>
            <p:ph type="pic" sz="quarter" idx="15" hasCustomPrompt="1"/>
          </p:nvPr>
        </p:nvSpPr>
        <p:spPr>
          <a:xfrm>
            <a:off x="10553630" y="5662010"/>
            <a:ext cx="1294546" cy="1066098"/>
          </a:xfrm>
          <a:prstGeom prst="rect">
            <a:avLst/>
          </a:prstGeom>
        </p:spPr>
        <p:txBody>
          <a:bodyPr/>
          <a:lstStyle>
            <a:lvl1pPr marL="0" indent="0">
              <a:buNone/>
              <a:defRPr/>
            </a:lvl1pPr>
          </a:lstStyle>
          <a:p>
            <a:r>
              <a:rPr lang="de-DE" dirty="0"/>
              <a:t>Logo</a:t>
            </a:r>
          </a:p>
        </p:txBody>
      </p:sp>
      <p:sp>
        <p:nvSpPr>
          <p:cNvPr id="9" name="Textplatzhalter 8">
            <a:extLst>
              <a:ext uri="{FF2B5EF4-FFF2-40B4-BE49-F238E27FC236}">
                <a16:creationId xmlns:a16="http://schemas.microsoft.com/office/drawing/2014/main" id="{197645CA-E3C2-A863-CE5B-82F3B8642D60}"/>
              </a:ext>
            </a:extLst>
          </p:cNvPr>
          <p:cNvSpPr>
            <a:spLocks noGrp="1"/>
          </p:cNvSpPr>
          <p:nvPr>
            <p:ph type="body" sz="quarter" idx="16" hasCustomPrompt="1"/>
          </p:nvPr>
        </p:nvSpPr>
        <p:spPr>
          <a:xfrm>
            <a:off x="4432515" y="1984374"/>
            <a:ext cx="4501030" cy="2479138"/>
          </a:xfrm>
          <a:prstGeom prst="rect">
            <a:avLst/>
          </a:prstGeom>
        </p:spPr>
        <p:txBody>
          <a:bodyPr/>
          <a:lstStyle>
            <a:lvl1pPr marL="0" indent="0">
              <a:buNone/>
              <a:defRPr sz="2400"/>
            </a:lvl1pPr>
            <a:lvl2pPr marL="457200" indent="0">
              <a:buNone/>
              <a:defRPr/>
            </a:lvl2pPr>
            <a:lvl3pPr marL="914400" indent="0">
              <a:buNone/>
              <a:defRPr/>
            </a:lvl3pPr>
            <a:lvl4pPr marL="1371600" indent="0">
              <a:buNone/>
              <a:defRPr/>
            </a:lvl4pPr>
            <a:lvl5pPr marL="1828800" indent="0">
              <a:buNone/>
              <a:defRPr/>
            </a:lvl5pPr>
          </a:lstStyle>
          <a:p>
            <a:pPr lvl="0"/>
            <a:r>
              <a:rPr lang="de-DE" dirty="0" err="1"/>
              <a:t>Full</a:t>
            </a:r>
            <a:r>
              <a:rPr lang="de-DE" dirty="0"/>
              <a:t> </a:t>
            </a:r>
            <a:r>
              <a:rPr lang="de-DE" dirty="0" err="1"/>
              <a:t>name</a:t>
            </a:r>
            <a:r>
              <a:rPr lang="de-DE" dirty="0"/>
              <a:t>, </a:t>
            </a:r>
            <a:r>
              <a:rPr lang="de-DE" dirty="0" err="1"/>
              <a:t>location</a:t>
            </a:r>
            <a:endParaRPr lang="de-DE" dirty="0"/>
          </a:p>
          <a:p>
            <a:pPr lvl="0"/>
            <a:endParaRPr lang="de-DE" dirty="0"/>
          </a:p>
          <a:p>
            <a:pPr lvl="0"/>
            <a:r>
              <a:rPr lang="de-DE" dirty="0"/>
              <a:t>Phone +</a:t>
            </a:r>
          </a:p>
          <a:p>
            <a:pPr lvl="0"/>
            <a:r>
              <a:rPr lang="de-DE" dirty="0" err="1"/>
              <a:t>E-mail</a:t>
            </a:r>
            <a:r>
              <a:rPr lang="de-DE" dirty="0"/>
              <a:t>:</a:t>
            </a:r>
          </a:p>
          <a:p>
            <a:pPr lvl="0"/>
            <a:r>
              <a:rPr lang="de-DE" dirty="0"/>
              <a:t>www.</a:t>
            </a:r>
          </a:p>
          <a:p>
            <a:pPr lvl="0"/>
            <a:endParaRPr lang="de-DE" dirty="0"/>
          </a:p>
        </p:txBody>
      </p:sp>
      <p:pic>
        <p:nvPicPr>
          <p:cNvPr id="2" name="Grafik 1" descr="Ein Bild, das Grafiken, Farbigkeit, gelb, Screenshot enthält.&#10;&#10;Automatisch generierte Beschreibung">
            <a:extLst>
              <a:ext uri="{FF2B5EF4-FFF2-40B4-BE49-F238E27FC236}">
                <a16:creationId xmlns:a16="http://schemas.microsoft.com/office/drawing/2014/main" id="{519CAA80-20E1-3F51-38FA-74D044C61F4E}"/>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899652" y="1541427"/>
            <a:ext cx="13991303" cy="4213288"/>
          </a:xfrm>
          <a:prstGeom prst="rect">
            <a:avLst/>
          </a:prstGeom>
        </p:spPr>
      </p:pic>
    </p:spTree>
    <p:custDataLst>
      <p:tags r:id="rId1"/>
    </p:custDataLst>
    <p:extLst>
      <p:ext uri="{BB962C8B-B14F-4D97-AF65-F5344CB8AC3E}">
        <p14:creationId xmlns:p14="http://schemas.microsoft.com/office/powerpoint/2010/main" val="3137270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graphicFrame>
        <p:nvGraphicFramePr>
          <p:cNvPr id="28" name="Tabelle 27">
            <a:extLst>
              <a:ext uri="{FF2B5EF4-FFF2-40B4-BE49-F238E27FC236}">
                <a16:creationId xmlns:a16="http://schemas.microsoft.com/office/drawing/2014/main" id="{5BBFB2EE-2377-724A-86B7-764DDDDEBFEB}"/>
              </a:ext>
            </a:extLst>
          </p:cNvPr>
          <p:cNvGraphicFramePr>
            <a:graphicFrameLocks noGrp="1"/>
          </p:cNvGraphicFramePr>
          <p:nvPr userDrawn="1">
            <p:extLst>
              <p:ext uri="{D42A27DB-BD31-4B8C-83A1-F6EECF244321}">
                <p14:modId xmlns:p14="http://schemas.microsoft.com/office/powerpoint/2010/main" val="2412929002"/>
              </p:ext>
            </p:extLst>
          </p:nvPr>
        </p:nvGraphicFramePr>
        <p:xfrm>
          <a:off x="4793686" y="495460"/>
          <a:ext cx="4350637" cy="850560"/>
        </p:xfrm>
        <a:graphic>
          <a:graphicData uri="http://schemas.openxmlformats.org/drawingml/2006/table">
            <a:tbl>
              <a:tblPr firstRow="1" bandRow="1">
                <a:tableStyleId>{5C22544A-7EE6-4342-B048-85BDC9FD1C3A}</a:tableStyleId>
              </a:tblPr>
              <a:tblGrid>
                <a:gridCol w="4350637">
                  <a:extLst>
                    <a:ext uri="{9D8B030D-6E8A-4147-A177-3AD203B41FA5}">
                      <a16:colId xmlns:a16="http://schemas.microsoft.com/office/drawing/2014/main" val="3344256779"/>
                    </a:ext>
                  </a:extLst>
                </a:gridCol>
              </a:tblGrid>
              <a:tr h="225425">
                <a:tc>
                  <a:txBody>
                    <a:bodyPr/>
                    <a:lstStyle/>
                    <a:p>
                      <a:r>
                        <a:rPr lang="en-US" sz="4400" b="1" noProof="0" dirty="0">
                          <a:solidFill>
                            <a:schemeClr val="tx1"/>
                          </a:solidFill>
                          <a:latin typeface="Arial" panose="020B0604020202020204" pitchFamily="34" charset="0"/>
                          <a:cs typeface="Arial" panose="020B0604020202020204" pitchFamily="34" charset="0"/>
                        </a:rPr>
                        <a:t>HIMA </a:t>
                      </a:r>
                      <a:r>
                        <a:rPr lang="en-US" sz="4400" b="0" noProof="0" dirty="0">
                          <a:solidFill>
                            <a:schemeClr val="tx1"/>
                          </a:solidFill>
                          <a:latin typeface="Arial" panose="020B0604020202020204" pitchFamily="34" charset="0"/>
                          <a:cs typeface="Arial" panose="020B0604020202020204" pitchFamily="34" charset="0"/>
                        </a:rPr>
                        <a:t>FUN SAFE</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27" name="Bildplatzhalter 26">
            <a:extLst>
              <a:ext uri="{FF2B5EF4-FFF2-40B4-BE49-F238E27FC236}">
                <a16:creationId xmlns:a16="http://schemas.microsoft.com/office/drawing/2014/main" id="{1641CDCE-6AB2-B1BF-D45B-9FBB2A44D781}"/>
              </a:ext>
            </a:extLst>
          </p:cNvPr>
          <p:cNvSpPr>
            <a:spLocks noGrp="1"/>
          </p:cNvSpPr>
          <p:nvPr>
            <p:ph type="pic" sz="quarter" idx="11" hasCustomPrompt="1"/>
          </p:nvPr>
        </p:nvSpPr>
        <p:spPr>
          <a:xfrm>
            <a:off x="10185400" y="5726257"/>
            <a:ext cx="1527175" cy="779462"/>
          </a:xfrm>
          <a:prstGeom prst="rect">
            <a:avLst/>
          </a:prstGeom>
        </p:spPr>
        <p:txBody>
          <a:bodyPr/>
          <a:lstStyle>
            <a:lvl1pPr marL="0" indent="0" algn="ctr">
              <a:buNone/>
              <a:defRPr/>
            </a:lvl1pPr>
          </a:lstStyle>
          <a:p>
            <a:r>
              <a:rPr lang="de-DE" dirty="0"/>
              <a:t>Logo</a:t>
            </a:r>
          </a:p>
        </p:txBody>
      </p:sp>
      <p:pic>
        <p:nvPicPr>
          <p:cNvPr id="2" name="Grafik 1">
            <a:extLst>
              <a:ext uri="{FF2B5EF4-FFF2-40B4-BE49-F238E27FC236}">
                <a16:creationId xmlns:a16="http://schemas.microsoft.com/office/drawing/2014/main" id="{7D8F2616-A270-6A6C-8D74-7D2599DC516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8215" t="-90" r="39019" b="90"/>
          <a:stretch/>
        </p:blipFill>
        <p:spPr>
          <a:xfrm>
            <a:off x="-1400154" y="-1093243"/>
            <a:ext cx="5263763" cy="8226829"/>
          </a:xfrm>
          <a:custGeom>
            <a:avLst/>
            <a:gdLst>
              <a:gd name="connsiteX0" fmla="*/ 2741336 w 5376406"/>
              <a:gd name="connsiteY0" fmla="*/ 124 h 8402881"/>
              <a:gd name="connsiteX1" fmla="*/ 3076927 w 5376406"/>
              <a:gd name="connsiteY1" fmla="*/ 38402 h 8402881"/>
              <a:gd name="connsiteX2" fmla="*/ 4062728 w 5376406"/>
              <a:gd name="connsiteY2" fmla="*/ 252684 h 8402881"/>
              <a:gd name="connsiteX3" fmla="*/ 5338005 w 5376406"/>
              <a:gd name="connsiteY3" fmla="*/ 2236352 h 8402881"/>
              <a:gd name="connsiteX4" fmla="*/ 4283149 w 5376406"/>
              <a:gd name="connsiteY4" fmla="*/ 7089203 h 8402881"/>
              <a:gd name="connsiteX5" fmla="*/ 2299480 w 5376406"/>
              <a:gd name="connsiteY5" fmla="*/ 8364480 h 8402881"/>
              <a:gd name="connsiteX6" fmla="*/ 1313679 w 5376406"/>
              <a:gd name="connsiteY6" fmla="*/ 8150199 h 8402881"/>
              <a:gd name="connsiteX7" fmla="*/ 38402 w 5376406"/>
              <a:gd name="connsiteY7" fmla="*/ 6166530 h 8402881"/>
              <a:gd name="connsiteX8" fmla="*/ 1093258 w 5376406"/>
              <a:gd name="connsiteY8" fmla="*/ 1313679 h 8402881"/>
              <a:gd name="connsiteX9" fmla="*/ 2741336 w 5376406"/>
              <a:gd name="connsiteY9" fmla="*/ 124 h 84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6406" h="8402881">
                <a:moveTo>
                  <a:pt x="2741336" y="124"/>
                </a:moveTo>
                <a:cubicBezTo>
                  <a:pt x="2852129" y="1475"/>
                  <a:pt x="2964436" y="13950"/>
                  <a:pt x="3076927" y="38402"/>
                </a:cubicBezTo>
                <a:lnTo>
                  <a:pt x="4062728" y="252684"/>
                </a:lnTo>
                <a:cubicBezTo>
                  <a:pt x="4962661" y="448301"/>
                  <a:pt x="5533622" y="1336419"/>
                  <a:pt x="5338005" y="2236352"/>
                </a:cubicBezTo>
                <a:lnTo>
                  <a:pt x="4283149" y="7089203"/>
                </a:lnTo>
                <a:cubicBezTo>
                  <a:pt x="4087532" y="7989136"/>
                  <a:pt x="3199413" y="8560097"/>
                  <a:pt x="2299480" y="8364480"/>
                </a:cubicBezTo>
                <a:lnTo>
                  <a:pt x="1313679" y="8150199"/>
                </a:lnTo>
                <a:cubicBezTo>
                  <a:pt x="413746" y="7954582"/>
                  <a:pt x="-157215" y="7066463"/>
                  <a:pt x="38402" y="6166530"/>
                </a:cubicBezTo>
                <a:lnTo>
                  <a:pt x="1093258" y="1313679"/>
                </a:lnTo>
                <a:cubicBezTo>
                  <a:pt x="1264423" y="526238"/>
                  <a:pt x="1965785" y="-9334"/>
                  <a:pt x="2741336" y="124"/>
                </a:cubicBezTo>
                <a:close/>
              </a:path>
            </a:pathLst>
          </a:custGeom>
        </p:spPr>
      </p:pic>
      <p:pic>
        <p:nvPicPr>
          <p:cNvPr id="3" name="Grafik 2" descr="Ein Bild, das Grafiken, Farbigkeit, gelb, Screenshot enthält.&#10;&#10;Automatisch generierte Beschreibung">
            <a:extLst>
              <a:ext uri="{FF2B5EF4-FFF2-40B4-BE49-F238E27FC236}">
                <a16:creationId xmlns:a16="http://schemas.microsoft.com/office/drawing/2014/main" id="{EBBF8004-A25F-8F6F-F58D-65C2B0995FB2}"/>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b="20591"/>
          <a:stretch/>
        </p:blipFill>
        <p:spPr>
          <a:xfrm rot="16928580">
            <a:off x="-1031865" y="2392267"/>
            <a:ext cx="7087819" cy="1694896"/>
          </a:xfrm>
          <a:prstGeom prst="rect">
            <a:avLst/>
          </a:prstGeom>
        </p:spPr>
      </p:pic>
      <p:sp>
        <p:nvSpPr>
          <p:cNvPr id="14" name="Textfeld 13">
            <a:extLst>
              <a:ext uri="{FF2B5EF4-FFF2-40B4-BE49-F238E27FC236}">
                <a16:creationId xmlns:a16="http://schemas.microsoft.com/office/drawing/2014/main" id="{F8408A4A-A975-7459-C81A-3EB2E423E2BC}"/>
              </a:ext>
            </a:extLst>
          </p:cNvPr>
          <p:cNvSpPr txBox="1"/>
          <p:nvPr userDrawn="1"/>
        </p:nvSpPr>
        <p:spPr>
          <a:xfrm>
            <a:off x="4793686" y="6044054"/>
            <a:ext cx="8523436" cy="461665"/>
          </a:xfrm>
          <a:prstGeom prst="rect">
            <a:avLst/>
          </a:prstGeom>
          <a:noFill/>
        </p:spPr>
        <p:txBody>
          <a:bodyPr wrap="square">
            <a:spAutoFit/>
          </a:bodyPr>
          <a:lstStyle/>
          <a:p>
            <a:r>
              <a:rPr lang="de-DE" sz="2400" b="1" i="1" dirty="0">
                <a:latin typeface="Roboto" panose="02000000000000000000" pitchFamily="2" charset="0"/>
                <a:ea typeface="Roboto" panose="02000000000000000000" pitchFamily="2" charset="0"/>
                <a:cs typeface="Roboto" panose="02000000000000000000" pitchFamily="2" charset="0"/>
              </a:rPr>
              <a:t>Innovate! Network! </a:t>
            </a:r>
            <a:r>
              <a:rPr lang="en-US" sz="2400" b="1" i="1" dirty="0">
                <a:latin typeface="Roboto" panose="02000000000000000000" pitchFamily="2" charset="0"/>
                <a:ea typeface="Roboto" panose="02000000000000000000" pitchFamily="2" charset="0"/>
                <a:cs typeface="Roboto" panose="02000000000000000000" pitchFamily="2" charset="0"/>
              </a:rPr>
              <a:t>Grow</a:t>
            </a:r>
            <a:r>
              <a:rPr lang="de-DE" sz="2400" b="1" i="1" dirty="0">
                <a:latin typeface="Roboto" panose="02000000000000000000" pitchFamily="2" charset="0"/>
                <a:ea typeface="Roboto" panose="02000000000000000000" pitchFamily="2" charset="0"/>
                <a:cs typeface="Roboto" panose="02000000000000000000" pitchFamily="2" charset="0"/>
              </a:rPr>
              <a:t>!</a:t>
            </a:r>
          </a:p>
        </p:txBody>
      </p:sp>
      <p:sp>
        <p:nvSpPr>
          <p:cNvPr id="15" name="Rechteck 14">
            <a:extLst>
              <a:ext uri="{FF2B5EF4-FFF2-40B4-BE49-F238E27FC236}">
                <a16:creationId xmlns:a16="http://schemas.microsoft.com/office/drawing/2014/main" id="{EA10ED13-461B-F42D-0A60-3C693017169B}"/>
              </a:ext>
            </a:extLst>
          </p:cNvPr>
          <p:cNvSpPr/>
          <p:nvPr userDrawn="1"/>
        </p:nvSpPr>
        <p:spPr>
          <a:xfrm>
            <a:off x="10782623" y="179281"/>
            <a:ext cx="1209333" cy="732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16" name="Grafik 15">
            <a:extLst>
              <a:ext uri="{FF2B5EF4-FFF2-40B4-BE49-F238E27FC236}">
                <a16:creationId xmlns:a16="http://schemas.microsoft.com/office/drawing/2014/main" id="{AF71A1B4-7D03-9363-CB71-18581890455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353656" y="495460"/>
            <a:ext cx="1358919" cy="646494"/>
          </a:xfrm>
          <a:prstGeom prst="rect">
            <a:avLst/>
          </a:prstGeom>
        </p:spPr>
      </p:pic>
      <p:sp>
        <p:nvSpPr>
          <p:cNvPr id="17" name="Inhaltsplatzhalter 2">
            <a:extLst>
              <a:ext uri="{FF2B5EF4-FFF2-40B4-BE49-F238E27FC236}">
                <a16:creationId xmlns:a16="http://schemas.microsoft.com/office/drawing/2014/main" id="{9EEB1D24-C0E4-DAEE-B871-B7023AE2710B}"/>
              </a:ext>
            </a:extLst>
          </p:cNvPr>
          <p:cNvSpPr txBox="1">
            <a:spLocks/>
          </p:cNvSpPr>
          <p:nvPr userDrawn="1"/>
        </p:nvSpPr>
        <p:spPr>
          <a:xfrm>
            <a:off x="4793686" y="2906256"/>
            <a:ext cx="6386817" cy="1577561"/>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dirty="0">
                <a:latin typeface="Roboto" panose="02000000000000000000" pitchFamily="2" charset="0"/>
                <a:ea typeface="Roboto" panose="02000000000000000000" pitchFamily="2" charset="0"/>
                <a:cs typeface="Roboto" panose="02000000000000000000" pitchFamily="2" charset="0"/>
              </a:rPr>
              <a:t>Thank you for your attention!</a:t>
            </a:r>
          </a:p>
        </p:txBody>
      </p:sp>
    </p:spTree>
    <p:custDataLst>
      <p:tags r:id="rId1"/>
    </p:custDataLst>
    <p:extLst>
      <p:ext uri="{BB962C8B-B14F-4D97-AF65-F5344CB8AC3E}">
        <p14:creationId xmlns:p14="http://schemas.microsoft.com/office/powerpoint/2010/main" val="383921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323880"/>
            <a:ext cx="10515600" cy="867202"/>
          </a:xfrm>
          <a:prstGeom prst="rect">
            <a:avLst/>
          </a:prstGeom>
        </p:spPr>
        <p:txBody>
          <a:bodyPr/>
          <a:lstStyle>
            <a:lvl1pPr>
              <a:defRPr/>
            </a:lvl1pPr>
          </a:lstStyle>
          <a:p>
            <a:r>
              <a:rPr lang="de-DE" dirty="0" err="1"/>
              <a:t>Heading</a:t>
            </a:r>
            <a:endParaRPr lang="de-DE" dirty="0"/>
          </a:p>
        </p:txBody>
      </p:sp>
      <p:pic>
        <p:nvPicPr>
          <p:cNvPr id="2" name="Grafik 1" descr="Ein Bild, das Grafiken, Farbigkeit, gelb, Screenshot enthält.&#10;&#10;Automatisch generierte Beschreibung">
            <a:extLst>
              <a:ext uri="{FF2B5EF4-FFF2-40B4-BE49-F238E27FC236}">
                <a16:creationId xmlns:a16="http://schemas.microsoft.com/office/drawing/2014/main" id="{762A8812-4248-3EC9-F11D-EF12BCBE3A11}"/>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2097045" y="1144588"/>
            <a:ext cx="16389925" cy="4935600"/>
          </a:xfrm>
          <a:prstGeom prst="rect">
            <a:avLst/>
          </a:prstGeom>
        </p:spPr>
      </p:pic>
      <p:sp>
        <p:nvSpPr>
          <p:cNvPr id="6" name="Inhaltsplatzhalter 2">
            <a:extLst>
              <a:ext uri="{FF2B5EF4-FFF2-40B4-BE49-F238E27FC236}">
                <a16:creationId xmlns:a16="http://schemas.microsoft.com/office/drawing/2014/main" id="{19438C0E-3801-D0A9-6E6B-D03FFA13AF19}"/>
              </a:ext>
            </a:extLst>
          </p:cNvPr>
          <p:cNvSpPr>
            <a:spLocks noGrp="1"/>
          </p:cNvSpPr>
          <p:nvPr>
            <p:ph idx="1"/>
          </p:nvPr>
        </p:nvSpPr>
        <p:spPr>
          <a:xfrm>
            <a:off x="546021" y="1593151"/>
            <a:ext cx="10515600" cy="4351338"/>
          </a:xfrm>
          <a:prstGeom prst="rect">
            <a:avLst/>
          </a:prstGeom>
        </p:spPr>
        <p:txBody>
          <a:bodyPr/>
          <a:lstStyle/>
          <a:p>
            <a:pPr marL="0" indent="0">
              <a:buNone/>
            </a:pPr>
            <a:endParaRPr lang="de-DE" dirty="0">
              <a:latin typeface="Roboto" panose="02000000000000000000" pitchFamily="2" charset="0"/>
              <a:ea typeface="Roboto" panose="02000000000000000000" pitchFamily="2" charset="0"/>
              <a:cs typeface="Roboto" panose="02000000000000000000" pitchFamily="2" charset="0"/>
            </a:endParaRPr>
          </a:p>
        </p:txBody>
      </p:sp>
    </p:spTree>
    <p:custDataLst>
      <p:tags r:id="rId1"/>
    </p:custDataLst>
    <p:extLst>
      <p:ext uri="{BB962C8B-B14F-4D97-AF65-F5344CB8AC3E}">
        <p14:creationId xmlns:p14="http://schemas.microsoft.com/office/powerpoint/2010/main" val="2375317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graphicFrame>
        <p:nvGraphicFramePr>
          <p:cNvPr id="28" name="Tabelle 27">
            <a:extLst>
              <a:ext uri="{FF2B5EF4-FFF2-40B4-BE49-F238E27FC236}">
                <a16:creationId xmlns:a16="http://schemas.microsoft.com/office/drawing/2014/main" id="{5BBFB2EE-2377-724A-86B7-764DDDDEBFEB}"/>
              </a:ext>
            </a:extLst>
          </p:cNvPr>
          <p:cNvGraphicFramePr>
            <a:graphicFrameLocks noGrp="1"/>
          </p:cNvGraphicFramePr>
          <p:nvPr userDrawn="1">
            <p:extLst>
              <p:ext uri="{D42A27DB-BD31-4B8C-83A1-F6EECF244321}">
                <p14:modId xmlns:p14="http://schemas.microsoft.com/office/powerpoint/2010/main" val="2412929002"/>
              </p:ext>
            </p:extLst>
          </p:nvPr>
        </p:nvGraphicFramePr>
        <p:xfrm>
          <a:off x="4793686" y="495460"/>
          <a:ext cx="4350637" cy="850560"/>
        </p:xfrm>
        <a:graphic>
          <a:graphicData uri="http://schemas.openxmlformats.org/drawingml/2006/table">
            <a:tbl>
              <a:tblPr firstRow="1" bandRow="1">
                <a:tableStyleId>{5C22544A-7EE6-4342-B048-85BDC9FD1C3A}</a:tableStyleId>
              </a:tblPr>
              <a:tblGrid>
                <a:gridCol w="4350637">
                  <a:extLst>
                    <a:ext uri="{9D8B030D-6E8A-4147-A177-3AD203B41FA5}">
                      <a16:colId xmlns:a16="http://schemas.microsoft.com/office/drawing/2014/main" val="3344256779"/>
                    </a:ext>
                  </a:extLst>
                </a:gridCol>
              </a:tblGrid>
              <a:tr h="225425">
                <a:tc>
                  <a:txBody>
                    <a:bodyPr/>
                    <a:lstStyle/>
                    <a:p>
                      <a:r>
                        <a:rPr lang="en-US" sz="4400" b="1" noProof="0" dirty="0">
                          <a:solidFill>
                            <a:schemeClr val="tx1"/>
                          </a:solidFill>
                          <a:latin typeface="Arial" panose="020B0604020202020204" pitchFamily="34" charset="0"/>
                          <a:cs typeface="Arial" panose="020B0604020202020204" pitchFamily="34" charset="0"/>
                        </a:rPr>
                        <a:t>HIMA </a:t>
                      </a:r>
                      <a:r>
                        <a:rPr lang="en-US" sz="4400" b="0" noProof="0" dirty="0">
                          <a:solidFill>
                            <a:schemeClr val="tx1"/>
                          </a:solidFill>
                          <a:latin typeface="Arial" panose="020B0604020202020204" pitchFamily="34" charset="0"/>
                          <a:cs typeface="Arial" panose="020B0604020202020204" pitchFamily="34" charset="0"/>
                        </a:rPr>
                        <a:t>FUN SAFE</a:t>
                      </a:r>
                    </a:p>
                  </a:txBody>
                  <a:tcPr marL="0" marR="0" marT="72000" marB="108000">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8289943"/>
                  </a:ext>
                </a:extLst>
              </a:tr>
            </a:tbl>
          </a:graphicData>
        </a:graphic>
      </p:graphicFrame>
      <p:sp>
        <p:nvSpPr>
          <p:cNvPr id="6" name="Untertitel 2">
            <a:extLst>
              <a:ext uri="{FF2B5EF4-FFF2-40B4-BE49-F238E27FC236}">
                <a16:creationId xmlns:a16="http://schemas.microsoft.com/office/drawing/2014/main" id="{74FDC807-9463-ADF8-9266-C8EBAC4E02F6}"/>
              </a:ext>
            </a:extLst>
          </p:cNvPr>
          <p:cNvSpPr>
            <a:spLocks noGrp="1"/>
          </p:cNvSpPr>
          <p:nvPr>
            <p:ph type="subTitle" idx="1" hasCustomPrompt="1"/>
          </p:nvPr>
        </p:nvSpPr>
        <p:spPr>
          <a:xfrm>
            <a:off x="4851400" y="5579518"/>
            <a:ext cx="5334000" cy="433722"/>
          </a:xfrm>
          <a:prstGeom prst="rect">
            <a:avLst/>
          </a:prstGeom>
        </p:spPr>
        <p:txBody>
          <a:bodyPr anchor="ctr">
            <a:normAutofit/>
          </a:bodyPr>
          <a:lstStyle>
            <a:lvl1pPr marL="0" indent="0">
              <a:buNone/>
              <a:defRPr/>
            </a:lvl1pPr>
          </a:lstStyle>
          <a:p>
            <a:pPr algn="l"/>
            <a:r>
              <a:rPr lang="de-DE" sz="2000" dirty="0" err="1">
                <a:latin typeface="Roboto" panose="02000000000000000000" pitchFamily="2" charset="0"/>
                <a:ea typeface="Roboto" panose="02000000000000000000" pitchFamily="2" charset="0"/>
                <a:cs typeface="Roboto" panose="02000000000000000000" pitchFamily="2" charset="0"/>
              </a:rPr>
              <a:t>Your</a:t>
            </a:r>
            <a:r>
              <a:rPr lang="de-DE" sz="2000" dirty="0">
                <a:latin typeface="Roboto" panose="02000000000000000000" pitchFamily="2" charset="0"/>
                <a:ea typeface="Roboto" panose="02000000000000000000" pitchFamily="2" charset="0"/>
                <a:cs typeface="Roboto" panose="02000000000000000000" pitchFamily="2" charset="0"/>
              </a:rPr>
              <a:t> </a:t>
            </a:r>
            <a:r>
              <a:rPr lang="de-DE" sz="2000" dirty="0" err="1">
                <a:latin typeface="Roboto" panose="02000000000000000000" pitchFamily="2" charset="0"/>
                <a:ea typeface="Roboto" panose="02000000000000000000" pitchFamily="2" charset="0"/>
                <a:cs typeface="Roboto" panose="02000000000000000000" pitchFamily="2" charset="0"/>
              </a:rPr>
              <a:t>Full</a:t>
            </a:r>
            <a:r>
              <a:rPr lang="de-DE" sz="2000" dirty="0">
                <a:latin typeface="Roboto" panose="02000000000000000000" pitchFamily="2" charset="0"/>
                <a:ea typeface="Roboto" panose="02000000000000000000" pitchFamily="2" charset="0"/>
                <a:cs typeface="Roboto" panose="02000000000000000000" pitchFamily="2" charset="0"/>
              </a:rPr>
              <a:t> Name</a:t>
            </a:r>
          </a:p>
        </p:txBody>
      </p:sp>
      <p:grpSp>
        <p:nvGrpSpPr>
          <p:cNvPr id="8" name="Gruppieren 7">
            <a:extLst>
              <a:ext uri="{FF2B5EF4-FFF2-40B4-BE49-F238E27FC236}">
                <a16:creationId xmlns:a16="http://schemas.microsoft.com/office/drawing/2014/main" id="{61DB59DC-C298-90C9-813A-674D41181BC4}"/>
              </a:ext>
            </a:extLst>
          </p:cNvPr>
          <p:cNvGrpSpPr/>
          <p:nvPr userDrawn="1"/>
        </p:nvGrpSpPr>
        <p:grpSpPr>
          <a:xfrm>
            <a:off x="-1400154" y="-1093243"/>
            <a:ext cx="5263763" cy="8226829"/>
            <a:chOff x="-1249680" y="-1093243"/>
            <a:chExt cx="5263763" cy="8226829"/>
          </a:xfrm>
        </p:grpSpPr>
        <p:pic>
          <p:nvPicPr>
            <p:cNvPr id="9" name="Grafik 8" descr="Ein Bild, das Grafiken, Farbigkeit, gelb, Screenshot enthält.&#10;&#10;Automatisch generierte Beschreibung">
              <a:extLst>
                <a:ext uri="{FF2B5EF4-FFF2-40B4-BE49-F238E27FC236}">
                  <a16:creationId xmlns:a16="http://schemas.microsoft.com/office/drawing/2014/main" id="{487AD964-CC77-7078-4E86-6BDE50521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928580">
              <a:off x="-666557" y="2219568"/>
              <a:ext cx="7087819" cy="2134400"/>
            </a:xfrm>
            <a:prstGeom prst="rect">
              <a:avLst/>
            </a:prstGeom>
          </p:spPr>
        </p:pic>
        <p:pic>
          <p:nvPicPr>
            <p:cNvPr id="10" name="Grafik 9" descr="Ein Bild, das Person, Kleidung, Menschliches Gesicht, computer enthält.&#10;&#10;Automatisch generierte Beschreibung">
              <a:extLst>
                <a:ext uri="{FF2B5EF4-FFF2-40B4-BE49-F238E27FC236}">
                  <a16:creationId xmlns:a16="http://schemas.microsoft.com/office/drawing/2014/main" id="{3F1A8CFF-45AA-2946-EC99-E6D6AB41613E}"/>
                </a:ext>
              </a:extLst>
            </p:cNvPr>
            <p:cNvPicPr>
              <a:picLocks noChangeAspect="1"/>
            </p:cNvPicPr>
            <p:nvPr/>
          </p:nvPicPr>
          <p:blipFill>
            <a:blip r:embed="rId4">
              <a:extLst>
                <a:ext uri="{28A0092B-C50C-407E-A947-70E740481C1C}">
                  <a14:useLocalDpi xmlns:a14="http://schemas.microsoft.com/office/drawing/2010/main" val="0"/>
                </a:ext>
              </a:extLst>
            </a:blip>
            <a:srcRect l="21223" t="926" r="39927" b="8094"/>
            <a:stretch>
              <a:fillRect/>
            </a:stretch>
          </p:blipFill>
          <p:spPr>
            <a:xfrm>
              <a:off x="-1249680" y="-1093243"/>
              <a:ext cx="5263763" cy="8226829"/>
            </a:xfrm>
            <a:custGeom>
              <a:avLst/>
              <a:gdLst>
                <a:gd name="connsiteX0" fmla="*/ 2741336 w 5376406"/>
                <a:gd name="connsiteY0" fmla="*/ 124 h 8402881"/>
                <a:gd name="connsiteX1" fmla="*/ 3076927 w 5376406"/>
                <a:gd name="connsiteY1" fmla="*/ 38402 h 8402881"/>
                <a:gd name="connsiteX2" fmla="*/ 4062728 w 5376406"/>
                <a:gd name="connsiteY2" fmla="*/ 252684 h 8402881"/>
                <a:gd name="connsiteX3" fmla="*/ 5338005 w 5376406"/>
                <a:gd name="connsiteY3" fmla="*/ 2236352 h 8402881"/>
                <a:gd name="connsiteX4" fmla="*/ 4283149 w 5376406"/>
                <a:gd name="connsiteY4" fmla="*/ 7089203 h 8402881"/>
                <a:gd name="connsiteX5" fmla="*/ 2299480 w 5376406"/>
                <a:gd name="connsiteY5" fmla="*/ 8364480 h 8402881"/>
                <a:gd name="connsiteX6" fmla="*/ 1313679 w 5376406"/>
                <a:gd name="connsiteY6" fmla="*/ 8150199 h 8402881"/>
                <a:gd name="connsiteX7" fmla="*/ 38402 w 5376406"/>
                <a:gd name="connsiteY7" fmla="*/ 6166530 h 8402881"/>
                <a:gd name="connsiteX8" fmla="*/ 1093258 w 5376406"/>
                <a:gd name="connsiteY8" fmla="*/ 1313679 h 8402881"/>
                <a:gd name="connsiteX9" fmla="*/ 2741336 w 5376406"/>
                <a:gd name="connsiteY9" fmla="*/ 124 h 84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6406" h="8402881">
                  <a:moveTo>
                    <a:pt x="2741336" y="124"/>
                  </a:moveTo>
                  <a:cubicBezTo>
                    <a:pt x="2852129" y="1475"/>
                    <a:pt x="2964436" y="13950"/>
                    <a:pt x="3076927" y="38402"/>
                  </a:cubicBezTo>
                  <a:lnTo>
                    <a:pt x="4062728" y="252684"/>
                  </a:lnTo>
                  <a:cubicBezTo>
                    <a:pt x="4962661" y="448301"/>
                    <a:pt x="5533622" y="1336419"/>
                    <a:pt x="5338005" y="2236352"/>
                  </a:cubicBezTo>
                  <a:lnTo>
                    <a:pt x="4283149" y="7089203"/>
                  </a:lnTo>
                  <a:cubicBezTo>
                    <a:pt x="4087532" y="7989136"/>
                    <a:pt x="3199413" y="8560097"/>
                    <a:pt x="2299480" y="8364480"/>
                  </a:cubicBezTo>
                  <a:lnTo>
                    <a:pt x="1313679" y="8150199"/>
                  </a:lnTo>
                  <a:cubicBezTo>
                    <a:pt x="413746" y="7954582"/>
                    <a:pt x="-157215" y="7066463"/>
                    <a:pt x="38402" y="6166530"/>
                  </a:cubicBezTo>
                  <a:lnTo>
                    <a:pt x="1093258" y="1313679"/>
                  </a:lnTo>
                  <a:cubicBezTo>
                    <a:pt x="1264423" y="526238"/>
                    <a:pt x="1965785" y="-9334"/>
                    <a:pt x="2741336" y="124"/>
                  </a:cubicBezTo>
                  <a:close/>
                </a:path>
              </a:pathLst>
            </a:custGeom>
          </p:spPr>
        </p:pic>
        <p:pic>
          <p:nvPicPr>
            <p:cNvPr id="11" name="Grafik 10" descr="Ein Bild, das Grafiken, Farbigkeit, gelb, Screenshot enthält.&#10;&#10;Automatisch generierte Beschreibung">
              <a:extLst>
                <a:ext uri="{FF2B5EF4-FFF2-40B4-BE49-F238E27FC236}">
                  <a16:creationId xmlns:a16="http://schemas.microsoft.com/office/drawing/2014/main" id="{39A95269-4BA5-1C23-D2B1-1A59988DC020}"/>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b="20591"/>
            <a:stretch/>
          </p:blipFill>
          <p:spPr>
            <a:xfrm rot="16928580">
              <a:off x="-881391" y="2392267"/>
              <a:ext cx="7087819" cy="1694896"/>
            </a:xfrm>
            <a:prstGeom prst="rect">
              <a:avLst/>
            </a:prstGeom>
          </p:spPr>
        </p:pic>
      </p:grpSp>
      <p:sp>
        <p:nvSpPr>
          <p:cNvPr id="13" name="Titel 30">
            <a:extLst>
              <a:ext uri="{FF2B5EF4-FFF2-40B4-BE49-F238E27FC236}">
                <a16:creationId xmlns:a16="http://schemas.microsoft.com/office/drawing/2014/main" id="{EA17BAD8-8F44-8029-5DC3-87C61BE6F4BB}"/>
              </a:ext>
            </a:extLst>
          </p:cNvPr>
          <p:cNvSpPr>
            <a:spLocks noGrp="1"/>
          </p:cNvSpPr>
          <p:nvPr>
            <p:ph type="ctrTitle"/>
          </p:nvPr>
        </p:nvSpPr>
        <p:spPr>
          <a:xfrm>
            <a:off x="4851400" y="1953603"/>
            <a:ext cx="6861175" cy="3046660"/>
          </a:xfrm>
          <a:prstGeom prst="rect">
            <a:avLst/>
          </a:prstGeom>
        </p:spPr>
        <p:txBody>
          <a:bodyPr anchor="ctr">
            <a:normAutofit/>
          </a:bodyPr>
          <a:lstStyle>
            <a:lvl1pPr>
              <a:defRPr/>
            </a:lvl1pPr>
          </a:lstStyle>
          <a:p>
            <a:pPr algn="l"/>
            <a:endParaRPr lang="de-DE" sz="4400" dirty="0">
              <a:latin typeface="Roboto" panose="02000000000000000000" pitchFamily="2" charset="0"/>
              <a:ea typeface="Roboto" panose="02000000000000000000" pitchFamily="2" charset="0"/>
              <a:cs typeface="Roboto" panose="02000000000000000000" pitchFamily="2" charset="0"/>
            </a:endParaRPr>
          </a:p>
        </p:txBody>
      </p:sp>
      <p:sp>
        <p:nvSpPr>
          <p:cNvPr id="25" name="Textplatzhalter 24">
            <a:extLst>
              <a:ext uri="{FF2B5EF4-FFF2-40B4-BE49-F238E27FC236}">
                <a16:creationId xmlns:a16="http://schemas.microsoft.com/office/drawing/2014/main" id="{80AA666A-3418-2D13-14E5-B1674C12B554}"/>
              </a:ext>
            </a:extLst>
          </p:cNvPr>
          <p:cNvSpPr>
            <a:spLocks noGrp="1"/>
          </p:cNvSpPr>
          <p:nvPr>
            <p:ph type="body" sz="quarter" idx="10" hasCustomPrompt="1"/>
          </p:nvPr>
        </p:nvSpPr>
        <p:spPr>
          <a:xfrm>
            <a:off x="4851400" y="6072332"/>
            <a:ext cx="5334000" cy="433387"/>
          </a:xfrm>
          <a:prstGeom prst="rect">
            <a:avLst/>
          </a:prstGeom>
        </p:spPr>
        <p:txBody>
          <a:bodyPr/>
          <a:lstStyle>
            <a:lvl1pPr marL="0" indent="0" algn="l">
              <a:buNone/>
              <a:defRPr sz="2000"/>
            </a:lvl1pPr>
          </a:lstStyle>
          <a:p>
            <a:pPr algn="l"/>
            <a:r>
              <a:rPr lang="de-DE" sz="2000" dirty="0">
                <a:latin typeface="Roboto" panose="02000000000000000000" pitchFamily="2" charset="0"/>
                <a:ea typeface="Roboto" panose="02000000000000000000" pitchFamily="2" charset="0"/>
                <a:cs typeface="Roboto" panose="02000000000000000000" pitchFamily="2" charset="0"/>
              </a:rPr>
              <a:t>The Name </a:t>
            </a:r>
            <a:r>
              <a:rPr lang="de-DE" sz="2000" dirty="0" err="1">
                <a:latin typeface="Roboto" panose="02000000000000000000" pitchFamily="2" charset="0"/>
                <a:ea typeface="Roboto" panose="02000000000000000000" pitchFamily="2" charset="0"/>
                <a:cs typeface="Roboto" panose="02000000000000000000" pitchFamily="2" charset="0"/>
              </a:rPr>
              <a:t>of</a:t>
            </a:r>
            <a:r>
              <a:rPr lang="de-DE" sz="2000" dirty="0">
                <a:latin typeface="Roboto" panose="02000000000000000000" pitchFamily="2" charset="0"/>
                <a:ea typeface="Roboto" panose="02000000000000000000" pitchFamily="2" charset="0"/>
                <a:cs typeface="Roboto" panose="02000000000000000000" pitchFamily="2" charset="0"/>
              </a:rPr>
              <a:t> </a:t>
            </a:r>
            <a:r>
              <a:rPr lang="de-DE" sz="2000" dirty="0" err="1">
                <a:latin typeface="Roboto" panose="02000000000000000000" pitchFamily="2" charset="0"/>
                <a:ea typeface="Roboto" panose="02000000000000000000" pitchFamily="2" charset="0"/>
                <a:cs typeface="Roboto" panose="02000000000000000000" pitchFamily="2" charset="0"/>
              </a:rPr>
              <a:t>Your</a:t>
            </a:r>
            <a:r>
              <a:rPr lang="de-DE" sz="2000" dirty="0">
                <a:latin typeface="Roboto" panose="02000000000000000000" pitchFamily="2" charset="0"/>
                <a:ea typeface="Roboto" panose="02000000000000000000" pitchFamily="2" charset="0"/>
                <a:cs typeface="Roboto" panose="02000000000000000000" pitchFamily="2" charset="0"/>
              </a:rPr>
              <a:t> Institute/</a:t>
            </a:r>
            <a:r>
              <a:rPr lang="de-DE" sz="2000" dirty="0" err="1">
                <a:latin typeface="Roboto" panose="02000000000000000000" pitchFamily="2" charset="0"/>
                <a:ea typeface="Roboto" panose="02000000000000000000" pitchFamily="2" charset="0"/>
                <a:cs typeface="Roboto" panose="02000000000000000000" pitchFamily="2" charset="0"/>
              </a:rPr>
              <a:t>Organization</a:t>
            </a:r>
            <a:endParaRPr lang="de-DE" sz="2000" dirty="0">
              <a:latin typeface="Roboto" panose="02000000000000000000" pitchFamily="2" charset="0"/>
              <a:ea typeface="Roboto" panose="02000000000000000000" pitchFamily="2" charset="0"/>
              <a:cs typeface="Roboto" panose="02000000000000000000" pitchFamily="2" charset="0"/>
            </a:endParaRPr>
          </a:p>
        </p:txBody>
      </p:sp>
      <p:sp>
        <p:nvSpPr>
          <p:cNvPr id="27" name="Bildplatzhalter 26">
            <a:extLst>
              <a:ext uri="{FF2B5EF4-FFF2-40B4-BE49-F238E27FC236}">
                <a16:creationId xmlns:a16="http://schemas.microsoft.com/office/drawing/2014/main" id="{1641CDCE-6AB2-B1BF-D45B-9FBB2A44D781}"/>
              </a:ext>
            </a:extLst>
          </p:cNvPr>
          <p:cNvSpPr>
            <a:spLocks noGrp="1"/>
          </p:cNvSpPr>
          <p:nvPr>
            <p:ph type="pic" sz="quarter" idx="11" hasCustomPrompt="1"/>
          </p:nvPr>
        </p:nvSpPr>
        <p:spPr>
          <a:xfrm>
            <a:off x="10185400" y="5726257"/>
            <a:ext cx="1527175" cy="779462"/>
          </a:xfrm>
          <a:prstGeom prst="rect">
            <a:avLst/>
          </a:prstGeom>
        </p:spPr>
        <p:txBody>
          <a:bodyPr/>
          <a:lstStyle>
            <a:lvl1pPr marL="0" indent="0" algn="ctr">
              <a:buNone/>
              <a:defRPr/>
            </a:lvl1pPr>
          </a:lstStyle>
          <a:p>
            <a:r>
              <a:rPr lang="de-DE" dirty="0"/>
              <a:t>Logo</a:t>
            </a:r>
          </a:p>
        </p:txBody>
      </p:sp>
      <p:sp>
        <p:nvSpPr>
          <p:cNvPr id="29" name="Rechteck 28">
            <a:extLst>
              <a:ext uri="{FF2B5EF4-FFF2-40B4-BE49-F238E27FC236}">
                <a16:creationId xmlns:a16="http://schemas.microsoft.com/office/drawing/2014/main" id="{6ECDD59C-C777-A67B-EEE4-222709B21237}"/>
              </a:ext>
            </a:extLst>
          </p:cNvPr>
          <p:cNvSpPr/>
          <p:nvPr userDrawn="1"/>
        </p:nvSpPr>
        <p:spPr>
          <a:xfrm>
            <a:off x="10782623" y="179281"/>
            <a:ext cx="1209333" cy="7321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pic>
        <p:nvPicPr>
          <p:cNvPr id="30" name="Grafik 29">
            <a:extLst>
              <a:ext uri="{FF2B5EF4-FFF2-40B4-BE49-F238E27FC236}">
                <a16:creationId xmlns:a16="http://schemas.microsoft.com/office/drawing/2014/main" id="{796334CB-3696-1BAC-CE2A-AF1107E8090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0353656" y="495460"/>
            <a:ext cx="1358919" cy="646494"/>
          </a:xfrm>
          <a:prstGeom prst="rect">
            <a:avLst/>
          </a:prstGeom>
        </p:spPr>
      </p:pic>
    </p:spTree>
    <p:custDataLst>
      <p:tags r:id="rId1"/>
    </p:custDataLst>
    <p:extLst>
      <p:ext uri="{BB962C8B-B14F-4D97-AF65-F5344CB8AC3E}">
        <p14:creationId xmlns:p14="http://schemas.microsoft.com/office/powerpoint/2010/main" val="417022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bout_Me_Blue">
    <p:spTree>
      <p:nvGrpSpPr>
        <p:cNvPr id="1" name=""/>
        <p:cNvGrpSpPr/>
        <p:nvPr/>
      </p:nvGrpSpPr>
      <p:grpSpPr>
        <a:xfrm>
          <a:off x="0" y="0"/>
          <a:ext cx="0" cy="0"/>
          <a:chOff x="0" y="0"/>
          <a:chExt cx="0" cy="0"/>
        </a:xfrm>
      </p:grpSpPr>
      <p:pic>
        <p:nvPicPr>
          <p:cNvPr id="5" name="Grafik 4" descr="Ein Bild, das Grafiken, Farbigkeit, gelb, Screenshot enthält.&#10;&#10;Automatisch generierte Beschreibung">
            <a:extLst>
              <a:ext uri="{FF2B5EF4-FFF2-40B4-BE49-F238E27FC236}">
                <a16:creationId xmlns:a16="http://schemas.microsoft.com/office/drawing/2014/main" id="{560055CA-53FD-1999-25BA-962E9864D4DB}"/>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2097045" y="1144588"/>
            <a:ext cx="16389925" cy="4935600"/>
          </a:xfrm>
          <a:prstGeom prst="rect">
            <a:avLst/>
          </a:prstGeom>
        </p:spPr>
      </p:pic>
      <p:sp>
        <p:nvSpPr>
          <p:cNvPr id="7" name="Ellipse 6">
            <a:extLst>
              <a:ext uri="{FF2B5EF4-FFF2-40B4-BE49-F238E27FC236}">
                <a16:creationId xmlns:a16="http://schemas.microsoft.com/office/drawing/2014/main" id="{BEA3463E-F3AE-EDC6-0A2A-5DEF875E90CD}"/>
              </a:ext>
            </a:extLst>
          </p:cNvPr>
          <p:cNvSpPr/>
          <p:nvPr userDrawn="1"/>
        </p:nvSpPr>
        <p:spPr>
          <a:xfrm>
            <a:off x="1535014" y="1525644"/>
            <a:ext cx="4100029" cy="4100029"/>
          </a:xfrm>
          <a:prstGeom prst="ellipse">
            <a:avLst/>
          </a:prstGeom>
          <a:noFill/>
          <a:ln w="28575">
            <a:solidFill>
              <a:srgbClr val="3D9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D3EDAEF-7E49-6186-ED43-9581164F6EDE}"/>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err="1"/>
              <a:t>Heading</a:t>
            </a:r>
            <a:endParaRPr lang="de-DE" dirty="0"/>
          </a:p>
        </p:txBody>
      </p:sp>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6" name="Rechteck 5">
            <a:extLst>
              <a:ext uri="{FF2B5EF4-FFF2-40B4-BE49-F238E27FC236}">
                <a16:creationId xmlns:a16="http://schemas.microsoft.com/office/drawing/2014/main" id="{C547E1A6-2489-E3C9-73DC-D01FCA145610}"/>
              </a:ext>
            </a:extLst>
          </p:cNvPr>
          <p:cNvSpPr/>
          <p:nvPr userDrawn="1"/>
        </p:nvSpPr>
        <p:spPr>
          <a:xfrm>
            <a:off x="3602678" y="0"/>
            <a:ext cx="8606971" cy="6858000"/>
          </a:xfrm>
          <a:prstGeom prst="rect">
            <a:avLst/>
          </a:prstGeom>
          <a:solidFill>
            <a:srgbClr val="E6EBE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cxnSp>
        <p:nvCxnSpPr>
          <p:cNvPr id="12" name="Gerader Verbinder 11">
            <a:extLst>
              <a:ext uri="{FF2B5EF4-FFF2-40B4-BE49-F238E27FC236}">
                <a16:creationId xmlns:a16="http://schemas.microsoft.com/office/drawing/2014/main" id="{1DC7D802-CC39-4302-C345-656C1322F294}"/>
              </a:ext>
            </a:extLst>
          </p:cNvPr>
          <p:cNvCxnSpPr>
            <a:cxnSpLocks/>
          </p:cNvCxnSpPr>
          <p:nvPr userDrawn="1"/>
        </p:nvCxnSpPr>
        <p:spPr>
          <a:xfrm flipH="1">
            <a:off x="4488049" y="3626769"/>
            <a:ext cx="7721600" cy="0"/>
          </a:xfrm>
          <a:prstGeom prst="line">
            <a:avLst/>
          </a:prstGeom>
          <a:ln w="28575">
            <a:solidFill>
              <a:srgbClr val="3D9CEC"/>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FD31EF96-F3E8-E7C3-8999-381A4866DB05}"/>
              </a:ext>
            </a:extLst>
          </p:cNvPr>
          <p:cNvSpPr/>
          <p:nvPr userDrawn="1"/>
        </p:nvSpPr>
        <p:spPr>
          <a:xfrm>
            <a:off x="9220072" y="2581921"/>
            <a:ext cx="2065706" cy="2065706"/>
          </a:xfrm>
          <a:prstGeom prst="ellipse">
            <a:avLst/>
          </a:prstGeom>
          <a:solidFill>
            <a:schemeClr val="bg1"/>
          </a:solidFill>
          <a:ln w="28575">
            <a:solidFill>
              <a:srgbClr val="3D9C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i="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Textplatzhalter 14">
            <a:extLst>
              <a:ext uri="{FF2B5EF4-FFF2-40B4-BE49-F238E27FC236}">
                <a16:creationId xmlns:a16="http://schemas.microsoft.com/office/drawing/2014/main" id="{7222FE70-6B94-E1E5-FBC5-D454ED7CE701}"/>
              </a:ext>
            </a:extLst>
          </p:cNvPr>
          <p:cNvSpPr>
            <a:spLocks noGrp="1"/>
          </p:cNvSpPr>
          <p:nvPr>
            <p:ph type="body" sz="quarter" idx="13" hasCustomPrompt="1"/>
          </p:nvPr>
        </p:nvSpPr>
        <p:spPr>
          <a:xfrm>
            <a:off x="4473575" y="2848956"/>
            <a:ext cx="4627563" cy="681643"/>
          </a:xfrm>
          <a:prstGeom prst="rect">
            <a:avLst/>
          </a:prstGeom>
        </p:spPr>
        <p:txBody>
          <a:bodyPr/>
          <a:lstStyle>
            <a:lvl1pPr marL="0" indent="0">
              <a:buNone/>
              <a:defRPr/>
            </a:lvl1pPr>
          </a:lstStyle>
          <a:p>
            <a:pPr lvl="0"/>
            <a:r>
              <a:rPr lang="de-DE" dirty="0" err="1"/>
              <a:t>Your</a:t>
            </a:r>
            <a:r>
              <a:rPr lang="de-DE" dirty="0"/>
              <a:t> Name</a:t>
            </a:r>
          </a:p>
        </p:txBody>
      </p:sp>
      <p:sp>
        <p:nvSpPr>
          <p:cNvPr id="17" name="Textplatzhalter 16">
            <a:extLst>
              <a:ext uri="{FF2B5EF4-FFF2-40B4-BE49-F238E27FC236}">
                <a16:creationId xmlns:a16="http://schemas.microsoft.com/office/drawing/2014/main" id="{86EADC07-DF72-2C81-E215-C224111E0F7B}"/>
              </a:ext>
            </a:extLst>
          </p:cNvPr>
          <p:cNvSpPr>
            <a:spLocks noGrp="1"/>
          </p:cNvSpPr>
          <p:nvPr>
            <p:ph type="body" sz="quarter" idx="14" hasCustomPrompt="1"/>
          </p:nvPr>
        </p:nvSpPr>
        <p:spPr>
          <a:xfrm>
            <a:off x="4487863" y="3727450"/>
            <a:ext cx="4586287" cy="766763"/>
          </a:xfrm>
          <a:prstGeom prst="rect">
            <a:avLst/>
          </a:prstGeom>
        </p:spPr>
        <p:txBody>
          <a:bodyPr/>
          <a:lstStyle>
            <a:lvl1pPr marL="0" indent="0">
              <a:buNone/>
              <a:defRPr/>
            </a:lvl1pPr>
          </a:lstStyle>
          <a:p>
            <a:pPr lvl="0"/>
            <a:r>
              <a:rPr lang="de-DE" dirty="0"/>
              <a:t>Position / Department / …</a:t>
            </a:r>
          </a:p>
        </p:txBody>
      </p:sp>
      <p:sp>
        <p:nvSpPr>
          <p:cNvPr id="19" name="Bildplatzhalter 18">
            <a:extLst>
              <a:ext uri="{FF2B5EF4-FFF2-40B4-BE49-F238E27FC236}">
                <a16:creationId xmlns:a16="http://schemas.microsoft.com/office/drawing/2014/main" id="{432B0601-E37F-C5BC-D3FC-63E1CE34E5CE}"/>
              </a:ext>
            </a:extLst>
          </p:cNvPr>
          <p:cNvSpPr>
            <a:spLocks noGrp="1"/>
          </p:cNvSpPr>
          <p:nvPr>
            <p:ph type="pic" sz="quarter" idx="15" hasCustomPrompt="1"/>
          </p:nvPr>
        </p:nvSpPr>
        <p:spPr>
          <a:xfrm>
            <a:off x="9608234" y="2874038"/>
            <a:ext cx="1294546" cy="1505462"/>
          </a:xfrm>
          <a:prstGeom prst="rect">
            <a:avLst/>
          </a:prstGeom>
        </p:spPr>
        <p:txBody>
          <a:bodyPr/>
          <a:lstStyle>
            <a:lvl1pPr marL="0" indent="0">
              <a:buNone/>
              <a:defRPr/>
            </a:lvl1pPr>
          </a:lstStyle>
          <a:p>
            <a:r>
              <a:rPr lang="de-DE" dirty="0"/>
              <a:t>Logo</a:t>
            </a:r>
          </a:p>
        </p:txBody>
      </p:sp>
    </p:spTree>
    <p:custDataLst>
      <p:tags r:id="rId1"/>
    </p:custDataLst>
    <p:extLst>
      <p:ext uri="{BB962C8B-B14F-4D97-AF65-F5344CB8AC3E}">
        <p14:creationId xmlns:p14="http://schemas.microsoft.com/office/powerpoint/2010/main" val="1181521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ut_Me_Yellow">
    <p:spTree>
      <p:nvGrpSpPr>
        <p:cNvPr id="1" name=""/>
        <p:cNvGrpSpPr/>
        <p:nvPr/>
      </p:nvGrpSpPr>
      <p:grpSpPr>
        <a:xfrm>
          <a:off x="0" y="0"/>
          <a:ext cx="0" cy="0"/>
          <a:chOff x="0" y="0"/>
          <a:chExt cx="0" cy="0"/>
        </a:xfrm>
      </p:grpSpPr>
      <p:pic>
        <p:nvPicPr>
          <p:cNvPr id="5" name="Grafik 4" descr="Ein Bild, das Grafiken, Farbigkeit, gelb, Screenshot enthält.&#10;&#10;Automatisch generierte Beschreibung">
            <a:extLst>
              <a:ext uri="{FF2B5EF4-FFF2-40B4-BE49-F238E27FC236}">
                <a16:creationId xmlns:a16="http://schemas.microsoft.com/office/drawing/2014/main" id="{560055CA-53FD-1999-25BA-962E9864D4DB}"/>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2097045" y="1144588"/>
            <a:ext cx="16389925" cy="4935600"/>
          </a:xfrm>
          <a:prstGeom prst="rect">
            <a:avLst/>
          </a:prstGeom>
        </p:spPr>
      </p:pic>
      <p:sp>
        <p:nvSpPr>
          <p:cNvPr id="7" name="Ellipse 6">
            <a:extLst>
              <a:ext uri="{FF2B5EF4-FFF2-40B4-BE49-F238E27FC236}">
                <a16:creationId xmlns:a16="http://schemas.microsoft.com/office/drawing/2014/main" id="{BEA3463E-F3AE-EDC6-0A2A-5DEF875E90CD}"/>
              </a:ext>
            </a:extLst>
          </p:cNvPr>
          <p:cNvSpPr/>
          <p:nvPr userDrawn="1"/>
        </p:nvSpPr>
        <p:spPr>
          <a:xfrm>
            <a:off x="1535014" y="1525644"/>
            <a:ext cx="4100029" cy="4100029"/>
          </a:xfrm>
          <a:prstGeom prst="ellipse">
            <a:avLst/>
          </a:prstGeom>
          <a:noFill/>
          <a:ln w="28575">
            <a:solidFill>
              <a:srgbClr val="FAB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5D3EDAEF-7E49-6186-ED43-9581164F6EDE}"/>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err="1"/>
              <a:t>Heading</a:t>
            </a:r>
            <a:endParaRPr lang="de-DE" dirty="0"/>
          </a:p>
        </p:txBody>
      </p:sp>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6" name="Rechteck 5">
            <a:extLst>
              <a:ext uri="{FF2B5EF4-FFF2-40B4-BE49-F238E27FC236}">
                <a16:creationId xmlns:a16="http://schemas.microsoft.com/office/drawing/2014/main" id="{C547E1A6-2489-E3C9-73DC-D01FCA145610}"/>
              </a:ext>
            </a:extLst>
          </p:cNvPr>
          <p:cNvSpPr/>
          <p:nvPr userDrawn="1"/>
        </p:nvSpPr>
        <p:spPr>
          <a:xfrm>
            <a:off x="3602678" y="0"/>
            <a:ext cx="8606971" cy="6858000"/>
          </a:xfrm>
          <a:prstGeom prst="rect">
            <a:avLst/>
          </a:prstGeom>
          <a:solidFill>
            <a:srgbClr val="E6EBED">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cxnSp>
        <p:nvCxnSpPr>
          <p:cNvPr id="12" name="Gerader Verbinder 11">
            <a:extLst>
              <a:ext uri="{FF2B5EF4-FFF2-40B4-BE49-F238E27FC236}">
                <a16:creationId xmlns:a16="http://schemas.microsoft.com/office/drawing/2014/main" id="{1DC7D802-CC39-4302-C345-656C1322F294}"/>
              </a:ext>
            </a:extLst>
          </p:cNvPr>
          <p:cNvCxnSpPr>
            <a:cxnSpLocks/>
          </p:cNvCxnSpPr>
          <p:nvPr userDrawn="1"/>
        </p:nvCxnSpPr>
        <p:spPr>
          <a:xfrm flipH="1">
            <a:off x="4488049" y="3626769"/>
            <a:ext cx="7721600" cy="0"/>
          </a:xfrm>
          <a:prstGeom prst="line">
            <a:avLst/>
          </a:prstGeom>
          <a:ln w="28575">
            <a:solidFill>
              <a:srgbClr val="FABD01"/>
            </a:solidFill>
          </a:ln>
        </p:spPr>
        <p:style>
          <a:lnRef idx="1">
            <a:schemeClr val="accent1"/>
          </a:lnRef>
          <a:fillRef idx="0">
            <a:schemeClr val="accent1"/>
          </a:fillRef>
          <a:effectRef idx="0">
            <a:schemeClr val="accent1"/>
          </a:effectRef>
          <a:fontRef idx="minor">
            <a:schemeClr val="tx1"/>
          </a:fontRef>
        </p:style>
      </p:cxnSp>
      <p:sp>
        <p:nvSpPr>
          <p:cNvPr id="13" name="Ellipse 12">
            <a:extLst>
              <a:ext uri="{FF2B5EF4-FFF2-40B4-BE49-F238E27FC236}">
                <a16:creationId xmlns:a16="http://schemas.microsoft.com/office/drawing/2014/main" id="{FD31EF96-F3E8-E7C3-8999-381A4866DB05}"/>
              </a:ext>
            </a:extLst>
          </p:cNvPr>
          <p:cNvSpPr/>
          <p:nvPr userDrawn="1"/>
        </p:nvSpPr>
        <p:spPr>
          <a:xfrm>
            <a:off x="9220072" y="2581921"/>
            <a:ext cx="2065706" cy="2065706"/>
          </a:xfrm>
          <a:prstGeom prst="ellipse">
            <a:avLst/>
          </a:prstGeom>
          <a:solidFill>
            <a:schemeClr val="bg1"/>
          </a:solidFill>
          <a:ln w="28575">
            <a:solidFill>
              <a:srgbClr val="FABD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i="1"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5" name="Textplatzhalter 14">
            <a:extLst>
              <a:ext uri="{FF2B5EF4-FFF2-40B4-BE49-F238E27FC236}">
                <a16:creationId xmlns:a16="http://schemas.microsoft.com/office/drawing/2014/main" id="{7222FE70-6B94-E1E5-FBC5-D454ED7CE701}"/>
              </a:ext>
            </a:extLst>
          </p:cNvPr>
          <p:cNvSpPr>
            <a:spLocks noGrp="1"/>
          </p:cNvSpPr>
          <p:nvPr>
            <p:ph type="body" sz="quarter" idx="13" hasCustomPrompt="1"/>
          </p:nvPr>
        </p:nvSpPr>
        <p:spPr>
          <a:xfrm>
            <a:off x="4473575" y="2848956"/>
            <a:ext cx="4627563" cy="681643"/>
          </a:xfrm>
          <a:prstGeom prst="rect">
            <a:avLst/>
          </a:prstGeom>
        </p:spPr>
        <p:txBody>
          <a:bodyPr/>
          <a:lstStyle>
            <a:lvl1pPr marL="0" indent="0">
              <a:buNone/>
              <a:defRPr/>
            </a:lvl1pPr>
          </a:lstStyle>
          <a:p>
            <a:pPr lvl="0"/>
            <a:r>
              <a:rPr lang="de-DE" dirty="0" err="1"/>
              <a:t>Your</a:t>
            </a:r>
            <a:r>
              <a:rPr lang="de-DE" dirty="0"/>
              <a:t> Name</a:t>
            </a:r>
          </a:p>
        </p:txBody>
      </p:sp>
      <p:sp>
        <p:nvSpPr>
          <p:cNvPr id="17" name="Textplatzhalter 16">
            <a:extLst>
              <a:ext uri="{FF2B5EF4-FFF2-40B4-BE49-F238E27FC236}">
                <a16:creationId xmlns:a16="http://schemas.microsoft.com/office/drawing/2014/main" id="{86EADC07-DF72-2C81-E215-C224111E0F7B}"/>
              </a:ext>
            </a:extLst>
          </p:cNvPr>
          <p:cNvSpPr>
            <a:spLocks noGrp="1"/>
          </p:cNvSpPr>
          <p:nvPr>
            <p:ph type="body" sz="quarter" idx="14" hasCustomPrompt="1"/>
          </p:nvPr>
        </p:nvSpPr>
        <p:spPr>
          <a:xfrm>
            <a:off x="4487863" y="3727450"/>
            <a:ext cx="4586287" cy="766763"/>
          </a:xfrm>
          <a:prstGeom prst="rect">
            <a:avLst/>
          </a:prstGeom>
        </p:spPr>
        <p:txBody>
          <a:bodyPr/>
          <a:lstStyle>
            <a:lvl1pPr marL="0" indent="0">
              <a:buNone/>
              <a:defRPr/>
            </a:lvl1pPr>
          </a:lstStyle>
          <a:p>
            <a:pPr lvl="0"/>
            <a:r>
              <a:rPr lang="de-DE" dirty="0"/>
              <a:t>Position / Department / …</a:t>
            </a:r>
          </a:p>
        </p:txBody>
      </p:sp>
      <p:sp>
        <p:nvSpPr>
          <p:cNvPr id="19" name="Bildplatzhalter 18">
            <a:extLst>
              <a:ext uri="{FF2B5EF4-FFF2-40B4-BE49-F238E27FC236}">
                <a16:creationId xmlns:a16="http://schemas.microsoft.com/office/drawing/2014/main" id="{432B0601-E37F-C5BC-D3FC-63E1CE34E5CE}"/>
              </a:ext>
            </a:extLst>
          </p:cNvPr>
          <p:cNvSpPr>
            <a:spLocks noGrp="1"/>
          </p:cNvSpPr>
          <p:nvPr>
            <p:ph type="pic" sz="quarter" idx="15" hasCustomPrompt="1"/>
          </p:nvPr>
        </p:nvSpPr>
        <p:spPr>
          <a:xfrm>
            <a:off x="9608234" y="2874038"/>
            <a:ext cx="1294546" cy="1505462"/>
          </a:xfrm>
          <a:prstGeom prst="rect">
            <a:avLst/>
          </a:prstGeom>
        </p:spPr>
        <p:txBody>
          <a:bodyPr/>
          <a:lstStyle>
            <a:lvl1pPr marL="0" indent="0">
              <a:buNone/>
              <a:defRPr/>
            </a:lvl1pPr>
          </a:lstStyle>
          <a:p>
            <a:r>
              <a:rPr lang="de-DE" dirty="0"/>
              <a:t>Logo</a:t>
            </a:r>
          </a:p>
        </p:txBody>
      </p:sp>
    </p:spTree>
    <p:custDataLst>
      <p:tags r:id="rId1"/>
    </p:custDataLst>
    <p:extLst>
      <p:ext uri="{BB962C8B-B14F-4D97-AF65-F5344CB8AC3E}">
        <p14:creationId xmlns:p14="http://schemas.microsoft.com/office/powerpoint/2010/main" val="4125323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_1">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a:t>Agenda</a:t>
            </a:r>
          </a:p>
        </p:txBody>
      </p:sp>
      <p:grpSp>
        <p:nvGrpSpPr>
          <p:cNvPr id="6" name="Gruppieren 5">
            <a:extLst>
              <a:ext uri="{FF2B5EF4-FFF2-40B4-BE49-F238E27FC236}">
                <a16:creationId xmlns:a16="http://schemas.microsoft.com/office/drawing/2014/main" id="{93DCAD18-E9BB-86AB-3EF8-E521239FDD38}"/>
              </a:ext>
            </a:extLst>
          </p:cNvPr>
          <p:cNvGrpSpPr/>
          <p:nvPr userDrawn="1"/>
        </p:nvGrpSpPr>
        <p:grpSpPr>
          <a:xfrm>
            <a:off x="546021" y="1520865"/>
            <a:ext cx="1216943" cy="445956"/>
            <a:chOff x="546019" y="1514928"/>
            <a:chExt cx="1216943" cy="445956"/>
          </a:xfrm>
        </p:grpSpPr>
        <p:sp>
          <p:nvSpPr>
            <p:cNvPr id="7" name="Ecken des Rechtecks auf der gleichen Seite abrunden 14">
              <a:extLst>
                <a:ext uri="{FF2B5EF4-FFF2-40B4-BE49-F238E27FC236}">
                  <a16:creationId xmlns:a16="http://schemas.microsoft.com/office/drawing/2014/main" id="{3D38A978-FEF8-5A15-8F5E-82EF3B2F918E}"/>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8" name="Titel 30">
              <a:extLst>
                <a:ext uri="{FF2B5EF4-FFF2-40B4-BE49-F238E27FC236}">
                  <a16:creationId xmlns:a16="http://schemas.microsoft.com/office/drawing/2014/main" id="{24AE3194-0363-D8B9-AD6F-EEE29811BA67}"/>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01</a:t>
              </a:r>
            </a:p>
          </p:txBody>
        </p:sp>
        <p:sp>
          <p:nvSpPr>
            <p:cNvPr id="9" name="Rechteck 8">
              <a:extLst>
                <a:ext uri="{FF2B5EF4-FFF2-40B4-BE49-F238E27FC236}">
                  <a16:creationId xmlns:a16="http://schemas.microsoft.com/office/drawing/2014/main" id="{0C332BBD-8EC6-4A4A-7161-739DD28BFB65}"/>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cxnSp>
        <p:nvCxnSpPr>
          <p:cNvPr id="10" name="Gerade Verbindung 40">
            <a:extLst>
              <a:ext uri="{FF2B5EF4-FFF2-40B4-BE49-F238E27FC236}">
                <a16:creationId xmlns:a16="http://schemas.microsoft.com/office/drawing/2014/main" id="{6DDDFC46-CF7A-AE00-983A-7319FCF5AF33}"/>
              </a:ext>
            </a:extLst>
          </p:cNvPr>
          <p:cNvCxnSpPr>
            <a:cxnSpLocks/>
          </p:cNvCxnSpPr>
          <p:nvPr userDrawn="1"/>
        </p:nvCxnSpPr>
        <p:spPr>
          <a:xfrm flipV="1">
            <a:off x="1098820" y="2219422"/>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F3C9384F-0A86-29B3-C013-0B2F8FFDBC87}"/>
              </a:ext>
            </a:extLst>
          </p:cNvPr>
          <p:cNvGrpSpPr/>
          <p:nvPr userDrawn="1"/>
        </p:nvGrpSpPr>
        <p:grpSpPr>
          <a:xfrm>
            <a:off x="546021" y="5325512"/>
            <a:ext cx="1216943" cy="445956"/>
            <a:chOff x="546019" y="1514928"/>
            <a:chExt cx="1216943" cy="445956"/>
          </a:xfrm>
        </p:grpSpPr>
        <p:sp>
          <p:nvSpPr>
            <p:cNvPr id="12" name="Ecken des Rechtecks auf der gleichen Seite abrunden 42">
              <a:extLst>
                <a:ext uri="{FF2B5EF4-FFF2-40B4-BE49-F238E27FC236}">
                  <a16:creationId xmlns:a16="http://schemas.microsoft.com/office/drawing/2014/main" id="{CA3865FC-0578-54FA-8BE7-5397BFE8BC16}"/>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13" name="Titel 30">
              <a:extLst>
                <a:ext uri="{FF2B5EF4-FFF2-40B4-BE49-F238E27FC236}">
                  <a16:creationId xmlns:a16="http://schemas.microsoft.com/office/drawing/2014/main" id="{F02FAEAE-5CD5-15C9-09C5-5D1FAA5C93D3}"/>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05</a:t>
              </a:r>
            </a:p>
          </p:txBody>
        </p:sp>
        <p:sp>
          <p:nvSpPr>
            <p:cNvPr id="14" name="Rechteck 13">
              <a:extLst>
                <a:ext uri="{FF2B5EF4-FFF2-40B4-BE49-F238E27FC236}">
                  <a16:creationId xmlns:a16="http://schemas.microsoft.com/office/drawing/2014/main" id="{CC90222F-FBDF-AB2F-CF42-A329F1269913}"/>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15" name="Gruppieren 14">
            <a:extLst>
              <a:ext uri="{FF2B5EF4-FFF2-40B4-BE49-F238E27FC236}">
                <a16:creationId xmlns:a16="http://schemas.microsoft.com/office/drawing/2014/main" id="{1753452E-2E61-08BF-CF64-B8E8F92D32C3}"/>
              </a:ext>
            </a:extLst>
          </p:cNvPr>
          <p:cNvGrpSpPr/>
          <p:nvPr userDrawn="1"/>
        </p:nvGrpSpPr>
        <p:grpSpPr>
          <a:xfrm>
            <a:off x="546021" y="2472027"/>
            <a:ext cx="1216943" cy="445956"/>
            <a:chOff x="546019" y="1514928"/>
            <a:chExt cx="1216943" cy="445956"/>
          </a:xfrm>
        </p:grpSpPr>
        <p:sp>
          <p:nvSpPr>
            <p:cNvPr id="16" name="Ecken des Rechtecks auf der gleichen Seite abrunden 46">
              <a:extLst>
                <a:ext uri="{FF2B5EF4-FFF2-40B4-BE49-F238E27FC236}">
                  <a16:creationId xmlns:a16="http://schemas.microsoft.com/office/drawing/2014/main" id="{E3F6FC02-4B46-0887-6A46-B8EC8BFA8897}"/>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17" name="Titel 30">
              <a:extLst>
                <a:ext uri="{FF2B5EF4-FFF2-40B4-BE49-F238E27FC236}">
                  <a16:creationId xmlns:a16="http://schemas.microsoft.com/office/drawing/2014/main" id="{79BA2B22-E20B-AFFD-8467-8A1C401C59B9}"/>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02</a:t>
              </a:r>
            </a:p>
          </p:txBody>
        </p:sp>
        <p:sp>
          <p:nvSpPr>
            <p:cNvPr id="18" name="Rechteck 17">
              <a:extLst>
                <a:ext uri="{FF2B5EF4-FFF2-40B4-BE49-F238E27FC236}">
                  <a16:creationId xmlns:a16="http://schemas.microsoft.com/office/drawing/2014/main" id="{9DC2B9EF-7DFA-13D0-ED8A-22A7F644D05D}"/>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19" name="Gruppieren 18">
            <a:extLst>
              <a:ext uri="{FF2B5EF4-FFF2-40B4-BE49-F238E27FC236}">
                <a16:creationId xmlns:a16="http://schemas.microsoft.com/office/drawing/2014/main" id="{7AE5F4AD-E6F9-2754-695B-A454FF9D8957}"/>
              </a:ext>
            </a:extLst>
          </p:cNvPr>
          <p:cNvGrpSpPr/>
          <p:nvPr userDrawn="1"/>
        </p:nvGrpSpPr>
        <p:grpSpPr>
          <a:xfrm>
            <a:off x="546021" y="3423189"/>
            <a:ext cx="1216943" cy="445956"/>
            <a:chOff x="546019" y="1514928"/>
            <a:chExt cx="1216943" cy="445956"/>
          </a:xfrm>
        </p:grpSpPr>
        <p:sp>
          <p:nvSpPr>
            <p:cNvPr id="20" name="Ecken des Rechtecks auf der gleichen Seite abrunden 50">
              <a:extLst>
                <a:ext uri="{FF2B5EF4-FFF2-40B4-BE49-F238E27FC236}">
                  <a16:creationId xmlns:a16="http://schemas.microsoft.com/office/drawing/2014/main" id="{ACE329B4-DB3E-5870-0BA7-AA5E5C600C49}"/>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21" name="Titel 30">
              <a:extLst>
                <a:ext uri="{FF2B5EF4-FFF2-40B4-BE49-F238E27FC236}">
                  <a16:creationId xmlns:a16="http://schemas.microsoft.com/office/drawing/2014/main" id="{5981E6F3-F9DB-3534-4F54-FF86BFC30168}"/>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03</a:t>
              </a:r>
            </a:p>
          </p:txBody>
        </p:sp>
        <p:sp>
          <p:nvSpPr>
            <p:cNvPr id="22" name="Rechteck 21">
              <a:extLst>
                <a:ext uri="{FF2B5EF4-FFF2-40B4-BE49-F238E27FC236}">
                  <a16:creationId xmlns:a16="http://schemas.microsoft.com/office/drawing/2014/main" id="{F0977B72-54C2-2C39-5F33-CEE4ABEF4AFE}"/>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23" name="Gruppieren 22">
            <a:extLst>
              <a:ext uri="{FF2B5EF4-FFF2-40B4-BE49-F238E27FC236}">
                <a16:creationId xmlns:a16="http://schemas.microsoft.com/office/drawing/2014/main" id="{EE108E76-58EF-C685-BA45-8963F1F9FA38}"/>
              </a:ext>
            </a:extLst>
          </p:cNvPr>
          <p:cNvGrpSpPr/>
          <p:nvPr userDrawn="1"/>
        </p:nvGrpSpPr>
        <p:grpSpPr>
          <a:xfrm>
            <a:off x="546021" y="4374351"/>
            <a:ext cx="1216943" cy="445956"/>
            <a:chOff x="546019" y="1514928"/>
            <a:chExt cx="1216943" cy="445956"/>
          </a:xfrm>
        </p:grpSpPr>
        <p:sp>
          <p:nvSpPr>
            <p:cNvPr id="24" name="Ecken des Rechtecks auf der gleichen Seite abrunden 54">
              <a:extLst>
                <a:ext uri="{FF2B5EF4-FFF2-40B4-BE49-F238E27FC236}">
                  <a16:creationId xmlns:a16="http://schemas.microsoft.com/office/drawing/2014/main" id="{3F2E6992-0411-4C86-3530-7851FEB24BC3}"/>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25" name="Titel 30">
              <a:extLst>
                <a:ext uri="{FF2B5EF4-FFF2-40B4-BE49-F238E27FC236}">
                  <a16:creationId xmlns:a16="http://schemas.microsoft.com/office/drawing/2014/main" id="{7AFD4837-AF8C-37AE-728D-8C9355533B20}"/>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04</a:t>
              </a:r>
            </a:p>
          </p:txBody>
        </p:sp>
        <p:sp>
          <p:nvSpPr>
            <p:cNvPr id="26" name="Rechteck 25">
              <a:extLst>
                <a:ext uri="{FF2B5EF4-FFF2-40B4-BE49-F238E27FC236}">
                  <a16:creationId xmlns:a16="http://schemas.microsoft.com/office/drawing/2014/main" id="{4D0BA1F3-D49D-40D8-4468-EB0961E41B48}"/>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cxnSp>
        <p:nvCxnSpPr>
          <p:cNvPr id="27" name="Gerade Verbindung 57">
            <a:extLst>
              <a:ext uri="{FF2B5EF4-FFF2-40B4-BE49-F238E27FC236}">
                <a16:creationId xmlns:a16="http://schemas.microsoft.com/office/drawing/2014/main" id="{BAB3CF2E-81FC-5260-21ED-F7486E88FCD2}"/>
              </a:ext>
            </a:extLst>
          </p:cNvPr>
          <p:cNvCxnSpPr>
            <a:cxnSpLocks/>
          </p:cNvCxnSpPr>
          <p:nvPr userDrawn="1"/>
        </p:nvCxnSpPr>
        <p:spPr>
          <a:xfrm flipV="1">
            <a:off x="1080657" y="3170584"/>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58">
            <a:extLst>
              <a:ext uri="{FF2B5EF4-FFF2-40B4-BE49-F238E27FC236}">
                <a16:creationId xmlns:a16="http://schemas.microsoft.com/office/drawing/2014/main" id="{0A6F2868-B554-A530-4065-97B7EF681848}"/>
              </a:ext>
            </a:extLst>
          </p:cNvPr>
          <p:cNvCxnSpPr>
            <a:cxnSpLocks/>
          </p:cNvCxnSpPr>
          <p:nvPr userDrawn="1"/>
        </p:nvCxnSpPr>
        <p:spPr>
          <a:xfrm flipV="1">
            <a:off x="1080656" y="4121745"/>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59">
            <a:extLst>
              <a:ext uri="{FF2B5EF4-FFF2-40B4-BE49-F238E27FC236}">
                <a16:creationId xmlns:a16="http://schemas.microsoft.com/office/drawing/2014/main" id="{71F2538A-4CF4-4CF2-BE62-90F64929EE4A}"/>
              </a:ext>
            </a:extLst>
          </p:cNvPr>
          <p:cNvCxnSpPr>
            <a:cxnSpLocks/>
          </p:cNvCxnSpPr>
          <p:nvPr userDrawn="1"/>
        </p:nvCxnSpPr>
        <p:spPr>
          <a:xfrm flipV="1">
            <a:off x="1080655" y="5072905"/>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1430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_2">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a:t>Agenda</a:t>
            </a:r>
          </a:p>
        </p:txBody>
      </p:sp>
      <p:grpSp>
        <p:nvGrpSpPr>
          <p:cNvPr id="6" name="Gruppieren 5">
            <a:extLst>
              <a:ext uri="{FF2B5EF4-FFF2-40B4-BE49-F238E27FC236}">
                <a16:creationId xmlns:a16="http://schemas.microsoft.com/office/drawing/2014/main" id="{93DCAD18-E9BB-86AB-3EF8-E521239FDD38}"/>
              </a:ext>
            </a:extLst>
          </p:cNvPr>
          <p:cNvGrpSpPr/>
          <p:nvPr userDrawn="1"/>
        </p:nvGrpSpPr>
        <p:grpSpPr>
          <a:xfrm>
            <a:off x="546021" y="1520865"/>
            <a:ext cx="1216943" cy="445956"/>
            <a:chOff x="546019" y="1514928"/>
            <a:chExt cx="1216943" cy="445956"/>
          </a:xfrm>
        </p:grpSpPr>
        <p:sp>
          <p:nvSpPr>
            <p:cNvPr id="7" name="Ecken des Rechtecks auf der gleichen Seite abrunden 14">
              <a:extLst>
                <a:ext uri="{FF2B5EF4-FFF2-40B4-BE49-F238E27FC236}">
                  <a16:creationId xmlns:a16="http://schemas.microsoft.com/office/drawing/2014/main" id="{3D38A978-FEF8-5A15-8F5E-82EF3B2F918E}"/>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8" name="Titel 30">
              <a:extLst>
                <a:ext uri="{FF2B5EF4-FFF2-40B4-BE49-F238E27FC236}">
                  <a16:creationId xmlns:a16="http://schemas.microsoft.com/office/drawing/2014/main" id="{24AE3194-0363-D8B9-AD6F-EEE29811BA67}"/>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01</a:t>
              </a:r>
            </a:p>
          </p:txBody>
        </p:sp>
        <p:sp>
          <p:nvSpPr>
            <p:cNvPr id="9" name="Rechteck 8">
              <a:extLst>
                <a:ext uri="{FF2B5EF4-FFF2-40B4-BE49-F238E27FC236}">
                  <a16:creationId xmlns:a16="http://schemas.microsoft.com/office/drawing/2014/main" id="{0C332BBD-8EC6-4A4A-7161-739DD28BFB65}"/>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cxnSp>
        <p:nvCxnSpPr>
          <p:cNvPr id="10" name="Gerade Verbindung 40">
            <a:extLst>
              <a:ext uri="{FF2B5EF4-FFF2-40B4-BE49-F238E27FC236}">
                <a16:creationId xmlns:a16="http://schemas.microsoft.com/office/drawing/2014/main" id="{6DDDFC46-CF7A-AE00-983A-7319FCF5AF33}"/>
              </a:ext>
            </a:extLst>
          </p:cNvPr>
          <p:cNvCxnSpPr>
            <a:cxnSpLocks/>
          </p:cNvCxnSpPr>
          <p:nvPr userDrawn="1"/>
        </p:nvCxnSpPr>
        <p:spPr>
          <a:xfrm flipV="1">
            <a:off x="1098820" y="2219422"/>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F3C9384F-0A86-29B3-C013-0B2F8FFDBC87}"/>
              </a:ext>
            </a:extLst>
          </p:cNvPr>
          <p:cNvGrpSpPr/>
          <p:nvPr userDrawn="1"/>
        </p:nvGrpSpPr>
        <p:grpSpPr>
          <a:xfrm>
            <a:off x="546021" y="5325512"/>
            <a:ext cx="1216943" cy="445956"/>
            <a:chOff x="546019" y="1514928"/>
            <a:chExt cx="1216943" cy="445956"/>
          </a:xfrm>
        </p:grpSpPr>
        <p:sp>
          <p:nvSpPr>
            <p:cNvPr id="12" name="Ecken des Rechtecks auf der gleichen Seite abrunden 42">
              <a:extLst>
                <a:ext uri="{FF2B5EF4-FFF2-40B4-BE49-F238E27FC236}">
                  <a16:creationId xmlns:a16="http://schemas.microsoft.com/office/drawing/2014/main" id="{CA3865FC-0578-54FA-8BE7-5397BFE8BC16}"/>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13" name="Titel 30">
              <a:extLst>
                <a:ext uri="{FF2B5EF4-FFF2-40B4-BE49-F238E27FC236}">
                  <a16:creationId xmlns:a16="http://schemas.microsoft.com/office/drawing/2014/main" id="{F02FAEAE-5CD5-15C9-09C5-5D1FAA5C93D3}"/>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05</a:t>
              </a:r>
            </a:p>
          </p:txBody>
        </p:sp>
        <p:sp>
          <p:nvSpPr>
            <p:cNvPr id="14" name="Rechteck 13">
              <a:extLst>
                <a:ext uri="{FF2B5EF4-FFF2-40B4-BE49-F238E27FC236}">
                  <a16:creationId xmlns:a16="http://schemas.microsoft.com/office/drawing/2014/main" id="{CC90222F-FBDF-AB2F-CF42-A329F1269913}"/>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15" name="Gruppieren 14">
            <a:extLst>
              <a:ext uri="{FF2B5EF4-FFF2-40B4-BE49-F238E27FC236}">
                <a16:creationId xmlns:a16="http://schemas.microsoft.com/office/drawing/2014/main" id="{1753452E-2E61-08BF-CF64-B8E8F92D32C3}"/>
              </a:ext>
            </a:extLst>
          </p:cNvPr>
          <p:cNvGrpSpPr/>
          <p:nvPr userDrawn="1"/>
        </p:nvGrpSpPr>
        <p:grpSpPr>
          <a:xfrm>
            <a:off x="546021" y="2472027"/>
            <a:ext cx="1216943" cy="445956"/>
            <a:chOff x="546019" y="1514928"/>
            <a:chExt cx="1216943" cy="445956"/>
          </a:xfrm>
        </p:grpSpPr>
        <p:sp>
          <p:nvSpPr>
            <p:cNvPr id="16" name="Ecken des Rechtecks auf der gleichen Seite abrunden 46">
              <a:extLst>
                <a:ext uri="{FF2B5EF4-FFF2-40B4-BE49-F238E27FC236}">
                  <a16:creationId xmlns:a16="http://schemas.microsoft.com/office/drawing/2014/main" id="{E3F6FC02-4B46-0887-6A46-B8EC8BFA8897}"/>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17" name="Titel 30">
              <a:extLst>
                <a:ext uri="{FF2B5EF4-FFF2-40B4-BE49-F238E27FC236}">
                  <a16:creationId xmlns:a16="http://schemas.microsoft.com/office/drawing/2014/main" id="{79BA2B22-E20B-AFFD-8467-8A1C401C59B9}"/>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02</a:t>
              </a:r>
            </a:p>
          </p:txBody>
        </p:sp>
        <p:sp>
          <p:nvSpPr>
            <p:cNvPr id="18" name="Rechteck 17">
              <a:extLst>
                <a:ext uri="{FF2B5EF4-FFF2-40B4-BE49-F238E27FC236}">
                  <a16:creationId xmlns:a16="http://schemas.microsoft.com/office/drawing/2014/main" id="{9DC2B9EF-7DFA-13D0-ED8A-22A7F644D05D}"/>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19" name="Gruppieren 18">
            <a:extLst>
              <a:ext uri="{FF2B5EF4-FFF2-40B4-BE49-F238E27FC236}">
                <a16:creationId xmlns:a16="http://schemas.microsoft.com/office/drawing/2014/main" id="{7AE5F4AD-E6F9-2754-695B-A454FF9D8957}"/>
              </a:ext>
            </a:extLst>
          </p:cNvPr>
          <p:cNvGrpSpPr/>
          <p:nvPr userDrawn="1"/>
        </p:nvGrpSpPr>
        <p:grpSpPr>
          <a:xfrm>
            <a:off x="546021" y="3423189"/>
            <a:ext cx="1216943" cy="445956"/>
            <a:chOff x="546019" y="1514928"/>
            <a:chExt cx="1216943" cy="445956"/>
          </a:xfrm>
        </p:grpSpPr>
        <p:sp>
          <p:nvSpPr>
            <p:cNvPr id="20" name="Ecken des Rechtecks auf der gleichen Seite abrunden 50">
              <a:extLst>
                <a:ext uri="{FF2B5EF4-FFF2-40B4-BE49-F238E27FC236}">
                  <a16:creationId xmlns:a16="http://schemas.microsoft.com/office/drawing/2014/main" id="{ACE329B4-DB3E-5870-0BA7-AA5E5C600C49}"/>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21" name="Titel 30">
              <a:extLst>
                <a:ext uri="{FF2B5EF4-FFF2-40B4-BE49-F238E27FC236}">
                  <a16:creationId xmlns:a16="http://schemas.microsoft.com/office/drawing/2014/main" id="{5981E6F3-F9DB-3534-4F54-FF86BFC30168}"/>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03</a:t>
              </a:r>
            </a:p>
          </p:txBody>
        </p:sp>
        <p:sp>
          <p:nvSpPr>
            <p:cNvPr id="22" name="Rechteck 21">
              <a:extLst>
                <a:ext uri="{FF2B5EF4-FFF2-40B4-BE49-F238E27FC236}">
                  <a16:creationId xmlns:a16="http://schemas.microsoft.com/office/drawing/2014/main" id="{F0977B72-54C2-2C39-5F33-CEE4ABEF4AFE}"/>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23" name="Gruppieren 22">
            <a:extLst>
              <a:ext uri="{FF2B5EF4-FFF2-40B4-BE49-F238E27FC236}">
                <a16:creationId xmlns:a16="http://schemas.microsoft.com/office/drawing/2014/main" id="{EE108E76-58EF-C685-BA45-8963F1F9FA38}"/>
              </a:ext>
            </a:extLst>
          </p:cNvPr>
          <p:cNvGrpSpPr/>
          <p:nvPr userDrawn="1"/>
        </p:nvGrpSpPr>
        <p:grpSpPr>
          <a:xfrm>
            <a:off x="546021" y="4374351"/>
            <a:ext cx="1216943" cy="445956"/>
            <a:chOff x="546019" y="1514928"/>
            <a:chExt cx="1216943" cy="445956"/>
          </a:xfrm>
        </p:grpSpPr>
        <p:sp>
          <p:nvSpPr>
            <p:cNvPr id="24" name="Ecken des Rechtecks auf der gleichen Seite abrunden 54">
              <a:extLst>
                <a:ext uri="{FF2B5EF4-FFF2-40B4-BE49-F238E27FC236}">
                  <a16:creationId xmlns:a16="http://schemas.microsoft.com/office/drawing/2014/main" id="{3F2E6992-0411-4C86-3530-7851FEB24BC3}"/>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25" name="Titel 30">
              <a:extLst>
                <a:ext uri="{FF2B5EF4-FFF2-40B4-BE49-F238E27FC236}">
                  <a16:creationId xmlns:a16="http://schemas.microsoft.com/office/drawing/2014/main" id="{7AFD4837-AF8C-37AE-728D-8C9355533B20}"/>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04</a:t>
              </a:r>
            </a:p>
          </p:txBody>
        </p:sp>
        <p:sp>
          <p:nvSpPr>
            <p:cNvPr id="26" name="Rechteck 25">
              <a:extLst>
                <a:ext uri="{FF2B5EF4-FFF2-40B4-BE49-F238E27FC236}">
                  <a16:creationId xmlns:a16="http://schemas.microsoft.com/office/drawing/2014/main" id="{4D0BA1F3-D49D-40D8-4468-EB0961E41B48}"/>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cxnSp>
        <p:nvCxnSpPr>
          <p:cNvPr id="27" name="Gerade Verbindung 57">
            <a:extLst>
              <a:ext uri="{FF2B5EF4-FFF2-40B4-BE49-F238E27FC236}">
                <a16:creationId xmlns:a16="http://schemas.microsoft.com/office/drawing/2014/main" id="{BAB3CF2E-81FC-5260-21ED-F7486E88FCD2}"/>
              </a:ext>
            </a:extLst>
          </p:cNvPr>
          <p:cNvCxnSpPr>
            <a:cxnSpLocks/>
          </p:cNvCxnSpPr>
          <p:nvPr userDrawn="1"/>
        </p:nvCxnSpPr>
        <p:spPr>
          <a:xfrm flipV="1">
            <a:off x="1080657" y="3170584"/>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58">
            <a:extLst>
              <a:ext uri="{FF2B5EF4-FFF2-40B4-BE49-F238E27FC236}">
                <a16:creationId xmlns:a16="http://schemas.microsoft.com/office/drawing/2014/main" id="{0A6F2868-B554-A530-4065-97B7EF681848}"/>
              </a:ext>
            </a:extLst>
          </p:cNvPr>
          <p:cNvCxnSpPr>
            <a:cxnSpLocks/>
          </p:cNvCxnSpPr>
          <p:nvPr userDrawn="1"/>
        </p:nvCxnSpPr>
        <p:spPr>
          <a:xfrm flipV="1">
            <a:off x="1080656" y="4121745"/>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59">
            <a:extLst>
              <a:ext uri="{FF2B5EF4-FFF2-40B4-BE49-F238E27FC236}">
                <a16:creationId xmlns:a16="http://schemas.microsoft.com/office/drawing/2014/main" id="{71F2538A-4CF4-4CF2-BE62-90F64929EE4A}"/>
              </a:ext>
            </a:extLst>
          </p:cNvPr>
          <p:cNvCxnSpPr>
            <a:cxnSpLocks/>
          </p:cNvCxnSpPr>
          <p:nvPr userDrawn="1"/>
        </p:nvCxnSpPr>
        <p:spPr>
          <a:xfrm flipV="1">
            <a:off x="1080655" y="5072905"/>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3" name="Grafik 32" descr="Ein Bild, das Grafiken, Farbigkeit, gelb, Screenshot enthält.&#10;&#10;Automatisch generierte Beschreibung">
            <a:extLst>
              <a:ext uri="{FF2B5EF4-FFF2-40B4-BE49-F238E27FC236}">
                <a16:creationId xmlns:a16="http://schemas.microsoft.com/office/drawing/2014/main" id="{A0D1EC29-C120-666E-9322-B5663F9736E7}"/>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2098963" y="1184495"/>
            <a:ext cx="16389925" cy="4935600"/>
          </a:xfrm>
          <a:prstGeom prst="rect">
            <a:avLst/>
          </a:prstGeom>
        </p:spPr>
      </p:pic>
    </p:spTree>
    <p:custDataLst>
      <p:tags r:id="rId1"/>
    </p:custDataLst>
    <p:extLst>
      <p:ext uri="{BB962C8B-B14F-4D97-AF65-F5344CB8AC3E}">
        <p14:creationId xmlns:p14="http://schemas.microsoft.com/office/powerpoint/2010/main" val="3681850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3">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a:t>Agenda</a:t>
            </a:r>
          </a:p>
        </p:txBody>
      </p:sp>
      <p:grpSp>
        <p:nvGrpSpPr>
          <p:cNvPr id="6" name="Gruppieren 5">
            <a:extLst>
              <a:ext uri="{FF2B5EF4-FFF2-40B4-BE49-F238E27FC236}">
                <a16:creationId xmlns:a16="http://schemas.microsoft.com/office/drawing/2014/main" id="{93DCAD18-E9BB-86AB-3EF8-E521239FDD38}"/>
              </a:ext>
            </a:extLst>
          </p:cNvPr>
          <p:cNvGrpSpPr/>
          <p:nvPr userDrawn="1"/>
        </p:nvGrpSpPr>
        <p:grpSpPr>
          <a:xfrm>
            <a:off x="546021" y="1520865"/>
            <a:ext cx="1216943" cy="445956"/>
            <a:chOff x="546019" y="1514928"/>
            <a:chExt cx="1216943" cy="445956"/>
          </a:xfrm>
        </p:grpSpPr>
        <p:sp>
          <p:nvSpPr>
            <p:cNvPr id="7" name="Ecken des Rechtecks auf der gleichen Seite abrunden 14">
              <a:extLst>
                <a:ext uri="{FF2B5EF4-FFF2-40B4-BE49-F238E27FC236}">
                  <a16:creationId xmlns:a16="http://schemas.microsoft.com/office/drawing/2014/main" id="{3D38A978-FEF8-5A15-8F5E-82EF3B2F918E}"/>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8" name="Titel 30">
              <a:extLst>
                <a:ext uri="{FF2B5EF4-FFF2-40B4-BE49-F238E27FC236}">
                  <a16:creationId xmlns:a16="http://schemas.microsoft.com/office/drawing/2014/main" id="{24AE3194-0363-D8B9-AD6F-EEE29811BA67}"/>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01</a:t>
              </a:r>
            </a:p>
          </p:txBody>
        </p:sp>
        <p:sp>
          <p:nvSpPr>
            <p:cNvPr id="9" name="Rechteck 8">
              <a:extLst>
                <a:ext uri="{FF2B5EF4-FFF2-40B4-BE49-F238E27FC236}">
                  <a16:creationId xmlns:a16="http://schemas.microsoft.com/office/drawing/2014/main" id="{0C332BBD-8EC6-4A4A-7161-739DD28BFB65}"/>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cxnSp>
        <p:nvCxnSpPr>
          <p:cNvPr id="10" name="Gerade Verbindung 40">
            <a:extLst>
              <a:ext uri="{FF2B5EF4-FFF2-40B4-BE49-F238E27FC236}">
                <a16:creationId xmlns:a16="http://schemas.microsoft.com/office/drawing/2014/main" id="{6DDDFC46-CF7A-AE00-983A-7319FCF5AF33}"/>
              </a:ext>
            </a:extLst>
          </p:cNvPr>
          <p:cNvCxnSpPr>
            <a:cxnSpLocks/>
          </p:cNvCxnSpPr>
          <p:nvPr userDrawn="1"/>
        </p:nvCxnSpPr>
        <p:spPr>
          <a:xfrm flipV="1">
            <a:off x="1098820" y="2219422"/>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1" name="Gruppieren 10">
            <a:extLst>
              <a:ext uri="{FF2B5EF4-FFF2-40B4-BE49-F238E27FC236}">
                <a16:creationId xmlns:a16="http://schemas.microsoft.com/office/drawing/2014/main" id="{F3C9384F-0A86-29B3-C013-0B2F8FFDBC87}"/>
              </a:ext>
            </a:extLst>
          </p:cNvPr>
          <p:cNvGrpSpPr/>
          <p:nvPr userDrawn="1"/>
        </p:nvGrpSpPr>
        <p:grpSpPr>
          <a:xfrm>
            <a:off x="546021" y="5325512"/>
            <a:ext cx="1216943" cy="445956"/>
            <a:chOff x="546019" y="1514928"/>
            <a:chExt cx="1216943" cy="445956"/>
          </a:xfrm>
        </p:grpSpPr>
        <p:sp>
          <p:nvSpPr>
            <p:cNvPr id="12" name="Ecken des Rechtecks auf der gleichen Seite abrunden 42">
              <a:extLst>
                <a:ext uri="{FF2B5EF4-FFF2-40B4-BE49-F238E27FC236}">
                  <a16:creationId xmlns:a16="http://schemas.microsoft.com/office/drawing/2014/main" id="{CA3865FC-0578-54FA-8BE7-5397BFE8BC16}"/>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13" name="Titel 30">
              <a:extLst>
                <a:ext uri="{FF2B5EF4-FFF2-40B4-BE49-F238E27FC236}">
                  <a16:creationId xmlns:a16="http://schemas.microsoft.com/office/drawing/2014/main" id="{F02FAEAE-5CD5-15C9-09C5-5D1FAA5C93D3}"/>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05</a:t>
              </a:r>
            </a:p>
          </p:txBody>
        </p:sp>
        <p:sp>
          <p:nvSpPr>
            <p:cNvPr id="14" name="Rechteck 13">
              <a:extLst>
                <a:ext uri="{FF2B5EF4-FFF2-40B4-BE49-F238E27FC236}">
                  <a16:creationId xmlns:a16="http://schemas.microsoft.com/office/drawing/2014/main" id="{CC90222F-FBDF-AB2F-CF42-A329F1269913}"/>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15" name="Gruppieren 14">
            <a:extLst>
              <a:ext uri="{FF2B5EF4-FFF2-40B4-BE49-F238E27FC236}">
                <a16:creationId xmlns:a16="http://schemas.microsoft.com/office/drawing/2014/main" id="{1753452E-2E61-08BF-CF64-B8E8F92D32C3}"/>
              </a:ext>
            </a:extLst>
          </p:cNvPr>
          <p:cNvGrpSpPr/>
          <p:nvPr userDrawn="1"/>
        </p:nvGrpSpPr>
        <p:grpSpPr>
          <a:xfrm>
            <a:off x="546021" y="2472027"/>
            <a:ext cx="1216943" cy="445956"/>
            <a:chOff x="546019" y="1514928"/>
            <a:chExt cx="1216943" cy="445956"/>
          </a:xfrm>
        </p:grpSpPr>
        <p:sp>
          <p:nvSpPr>
            <p:cNvPr id="16" name="Ecken des Rechtecks auf der gleichen Seite abrunden 46">
              <a:extLst>
                <a:ext uri="{FF2B5EF4-FFF2-40B4-BE49-F238E27FC236}">
                  <a16:creationId xmlns:a16="http://schemas.microsoft.com/office/drawing/2014/main" id="{E3F6FC02-4B46-0887-6A46-B8EC8BFA8897}"/>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17" name="Titel 30">
              <a:extLst>
                <a:ext uri="{FF2B5EF4-FFF2-40B4-BE49-F238E27FC236}">
                  <a16:creationId xmlns:a16="http://schemas.microsoft.com/office/drawing/2014/main" id="{79BA2B22-E20B-AFFD-8467-8A1C401C59B9}"/>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02</a:t>
              </a:r>
            </a:p>
          </p:txBody>
        </p:sp>
        <p:sp>
          <p:nvSpPr>
            <p:cNvPr id="18" name="Rechteck 17">
              <a:extLst>
                <a:ext uri="{FF2B5EF4-FFF2-40B4-BE49-F238E27FC236}">
                  <a16:creationId xmlns:a16="http://schemas.microsoft.com/office/drawing/2014/main" id="{9DC2B9EF-7DFA-13D0-ED8A-22A7F644D05D}"/>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19" name="Gruppieren 18">
            <a:extLst>
              <a:ext uri="{FF2B5EF4-FFF2-40B4-BE49-F238E27FC236}">
                <a16:creationId xmlns:a16="http://schemas.microsoft.com/office/drawing/2014/main" id="{7AE5F4AD-E6F9-2754-695B-A454FF9D8957}"/>
              </a:ext>
            </a:extLst>
          </p:cNvPr>
          <p:cNvGrpSpPr/>
          <p:nvPr userDrawn="1"/>
        </p:nvGrpSpPr>
        <p:grpSpPr>
          <a:xfrm>
            <a:off x="546021" y="3423189"/>
            <a:ext cx="1216943" cy="445956"/>
            <a:chOff x="546019" y="1514928"/>
            <a:chExt cx="1216943" cy="445956"/>
          </a:xfrm>
        </p:grpSpPr>
        <p:sp>
          <p:nvSpPr>
            <p:cNvPr id="20" name="Ecken des Rechtecks auf der gleichen Seite abrunden 50">
              <a:extLst>
                <a:ext uri="{FF2B5EF4-FFF2-40B4-BE49-F238E27FC236}">
                  <a16:creationId xmlns:a16="http://schemas.microsoft.com/office/drawing/2014/main" id="{ACE329B4-DB3E-5870-0BA7-AA5E5C600C49}"/>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21" name="Titel 30">
              <a:extLst>
                <a:ext uri="{FF2B5EF4-FFF2-40B4-BE49-F238E27FC236}">
                  <a16:creationId xmlns:a16="http://schemas.microsoft.com/office/drawing/2014/main" id="{5981E6F3-F9DB-3534-4F54-FF86BFC30168}"/>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03</a:t>
              </a:r>
            </a:p>
          </p:txBody>
        </p:sp>
        <p:sp>
          <p:nvSpPr>
            <p:cNvPr id="22" name="Rechteck 21">
              <a:extLst>
                <a:ext uri="{FF2B5EF4-FFF2-40B4-BE49-F238E27FC236}">
                  <a16:creationId xmlns:a16="http://schemas.microsoft.com/office/drawing/2014/main" id="{F0977B72-54C2-2C39-5F33-CEE4ABEF4AFE}"/>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grpSp>
        <p:nvGrpSpPr>
          <p:cNvPr id="23" name="Gruppieren 22">
            <a:extLst>
              <a:ext uri="{FF2B5EF4-FFF2-40B4-BE49-F238E27FC236}">
                <a16:creationId xmlns:a16="http://schemas.microsoft.com/office/drawing/2014/main" id="{EE108E76-58EF-C685-BA45-8963F1F9FA38}"/>
              </a:ext>
            </a:extLst>
          </p:cNvPr>
          <p:cNvGrpSpPr/>
          <p:nvPr userDrawn="1"/>
        </p:nvGrpSpPr>
        <p:grpSpPr>
          <a:xfrm>
            <a:off x="546021" y="4374351"/>
            <a:ext cx="1216943" cy="445956"/>
            <a:chOff x="546019" y="1514928"/>
            <a:chExt cx="1216943" cy="445956"/>
          </a:xfrm>
        </p:grpSpPr>
        <p:sp>
          <p:nvSpPr>
            <p:cNvPr id="24" name="Ecken des Rechtecks auf der gleichen Seite abrunden 54">
              <a:extLst>
                <a:ext uri="{FF2B5EF4-FFF2-40B4-BE49-F238E27FC236}">
                  <a16:creationId xmlns:a16="http://schemas.microsoft.com/office/drawing/2014/main" id="{3F2E6992-0411-4C86-3530-7851FEB24BC3}"/>
                </a:ext>
              </a:extLst>
            </p:cNvPr>
            <p:cNvSpPr/>
            <p:nvPr/>
          </p:nvSpPr>
          <p:spPr>
            <a:xfrm rot="5400000">
              <a:off x="931514" y="1129436"/>
              <a:ext cx="445954" cy="1216942"/>
            </a:xfrm>
            <a:prstGeom prst="round2SameRect">
              <a:avLst>
                <a:gd name="adj1" fmla="val 40722"/>
                <a:gd name="adj2" fmla="val 0"/>
              </a:avLst>
            </a:prstGeom>
            <a:solidFill>
              <a:srgbClr val="3D9CEC">
                <a:alpha val="70000"/>
              </a:srgb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sp>
          <p:nvSpPr>
            <p:cNvPr id="25" name="Titel 30">
              <a:extLst>
                <a:ext uri="{FF2B5EF4-FFF2-40B4-BE49-F238E27FC236}">
                  <a16:creationId xmlns:a16="http://schemas.microsoft.com/office/drawing/2014/main" id="{7AFD4837-AF8C-37AE-728D-8C9355533B20}"/>
                </a:ext>
              </a:extLst>
            </p:cNvPr>
            <p:cNvSpPr txBox="1">
              <a:spLocks/>
            </p:cNvSpPr>
            <p:nvPr/>
          </p:nvSpPr>
          <p:spPr>
            <a:xfrm>
              <a:off x="1080655" y="1514929"/>
              <a:ext cx="682307" cy="44595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de-DE" sz="2400" b="1" dirty="0">
                  <a:solidFill>
                    <a:schemeClr val="bg1"/>
                  </a:solidFill>
                  <a:latin typeface="Roboto" panose="02000000000000000000" pitchFamily="2" charset="0"/>
                  <a:ea typeface="Roboto" panose="02000000000000000000" pitchFamily="2" charset="0"/>
                  <a:cs typeface="Roboto" panose="02000000000000000000" pitchFamily="2" charset="0"/>
                </a:rPr>
                <a:t>04</a:t>
              </a:r>
            </a:p>
          </p:txBody>
        </p:sp>
        <p:sp>
          <p:nvSpPr>
            <p:cNvPr id="26" name="Rechteck 25">
              <a:extLst>
                <a:ext uri="{FF2B5EF4-FFF2-40B4-BE49-F238E27FC236}">
                  <a16:creationId xmlns:a16="http://schemas.microsoft.com/office/drawing/2014/main" id="{4D0BA1F3-D49D-40D8-4468-EB0961E41B48}"/>
                </a:ext>
              </a:extLst>
            </p:cNvPr>
            <p:cNvSpPr/>
            <p:nvPr/>
          </p:nvSpPr>
          <p:spPr>
            <a:xfrm>
              <a:off x="546019" y="1514928"/>
              <a:ext cx="103338" cy="445955"/>
            </a:xfrm>
            <a:prstGeom prst="rect">
              <a:avLst/>
            </a:prstGeom>
            <a:solidFill>
              <a:srgbClr val="3D9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latin typeface="Roboto" panose="02000000000000000000" pitchFamily="2" charset="0"/>
                <a:ea typeface="Roboto" panose="02000000000000000000" pitchFamily="2" charset="0"/>
                <a:cs typeface="Roboto" panose="02000000000000000000" pitchFamily="2" charset="0"/>
              </a:endParaRPr>
            </a:p>
          </p:txBody>
        </p:sp>
      </p:grpSp>
      <p:cxnSp>
        <p:nvCxnSpPr>
          <p:cNvPr id="27" name="Gerade Verbindung 57">
            <a:extLst>
              <a:ext uri="{FF2B5EF4-FFF2-40B4-BE49-F238E27FC236}">
                <a16:creationId xmlns:a16="http://schemas.microsoft.com/office/drawing/2014/main" id="{BAB3CF2E-81FC-5260-21ED-F7486E88FCD2}"/>
              </a:ext>
            </a:extLst>
          </p:cNvPr>
          <p:cNvCxnSpPr>
            <a:cxnSpLocks/>
          </p:cNvCxnSpPr>
          <p:nvPr userDrawn="1"/>
        </p:nvCxnSpPr>
        <p:spPr>
          <a:xfrm flipV="1">
            <a:off x="1080657" y="3170584"/>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Gerade Verbindung 58">
            <a:extLst>
              <a:ext uri="{FF2B5EF4-FFF2-40B4-BE49-F238E27FC236}">
                <a16:creationId xmlns:a16="http://schemas.microsoft.com/office/drawing/2014/main" id="{0A6F2868-B554-A530-4065-97B7EF681848}"/>
              </a:ext>
            </a:extLst>
          </p:cNvPr>
          <p:cNvCxnSpPr>
            <a:cxnSpLocks/>
          </p:cNvCxnSpPr>
          <p:nvPr userDrawn="1"/>
        </p:nvCxnSpPr>
        <p:spPr>
          <a:xfrm flipV="1">
            <a:off x="1080656" y="4121745"/>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Gerade Verbindung 59">
            <a:extLst>
              <a:ext uri="{FF2B5EF4-FFF2-40B4-BE49-F238E27FC236}">
                <a16:creationId xmlns:a16="http://schemas.microsoft.com/office/drawing/2014/main" id="{71F2538A-4CF4-4CF2-BE62-90F64929EE4A}"/>
              </a:ext>
            </a:extLst>
          </p:cNvPr>
          <p:cNvCxnSpPr>
            <a:cxnSpLocks/>
          </p:cNvCxnSpPr>
          <p:nvPr userDrawn="1"/>
        </p:nvCxnSpPr>
        <p:spPr>
          <a:xfrm flipV="1">
            <a:off x="1080655" y="5072905"/>
            <a:ext cx="4626549" cy="1"/>
          </a:xfrm>
          <a:prstGeom prst="line">
            <a:avLst/>
          </a:prstGeom>
          <a:ln w="127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33" name="Grafik 32">
            <a:extLst>
              <a:ext uri="{FF2B5EF4-FFF2-40B4-BE49-F238E27FC236}">
                <a16:creationId xmlns:a16="http://schemas.microsoft.com/office/drawing/2014/main" id="{A0D1EC29-C120-666E-9322-B5663F9736E7}"/>
              </a:ext>
              <a:ext uri="{C183D7F6-B498-43B3-948B-1728B52AA6E4}">
                <adec:decorative xmlns:adec="http://schemas.microsoft.com/office/drawing/2017/decorative" val="1"/>
              </a:ext>
            </a:extLst>
          </p:cNvPr>
          <p:cNvPicPr>
            <a:picLocks noChangeAspect="1"/>
          </p:cNvPicPr>
          <p:nvPr userDrawn="1"/>
        </p:nvPicPr>
        <p:blipFill>
          <a:blip r:embed="rId3">
            <a:alphaModFix amt="5000"/>
            <a:extLst>
              <a:ext uri="{28A0092B-C50C-407E-A947-70E740481C1C}">
                <a14:useLocalDpi xmlns:a14="http://schemas.microsoft.com/office/drawing/2010/main" val="0"/>
              </a:ext>
            </a:extLst>
          </a:blip>
          <a:stretch>
            <a:fillRect/>
          </a:stretch>
        </p:blipFill>
        <p:spPr>
          <a:xfrm flipV="1">
            <a:off x="-2098963" y="1184495"/>
            <a:ext cx="16389925" cy="4935600"/>
          </a:xfrm>
          <a:prstGeom prst="rect">
            <a:avLst/>
          </a:prstGeom>
        </p:spPr>
      </p:pic>
      <p:pic>
        <p:nvPicPr>
          <p:cNvPr id="34" name="Grafik 33">
            <a:extLst>
              <a:ext uri="{FF2B5EF4-FFF2-40B4-BE49-F238E27FC236}">
                <a16:creationId xmlns:a16="http://schemas.microsoft.com/office/drawing/2014/main" id="{AEEEE224-F092-D29E-59A8-F93DB8CDB303}"/>
              </a:ext>
              <a:ext uri="{C183D7F6-B498-43B3-948B-1728B52AA6E4}">
                <adec:decorative xmlns:adec="http://schemas.microsoft.com/office/drawing/2017/decorative" val="1"/>
              </a:ext>
            </a:extLst>
          </p:cNvPr>
          <p:cNvPicPr>
            <a:picLocks/>
          </p:cNvPicPr>
          <p:nvPr userDrawn="1"/>
        </p:nvPicPr>
        <p:blipFill rotWithShape="1">
          <a:blip r:embed="rId4">
            <a:extLst>
              <a:ext uri="{28A0092B-C50C-407E-A947-70E740481C1C}">
                <a14:useLocalDpi xmlns:a14="http://schemas.microsoft.com/office/drawing/2010/main" val="0"/>
              </a:ext>
            </a:extLst>
          </a:blip>
          <a:srcRect l="16580" r="16580"/>
          <a:stretch/>
        </p:blipFill>
        <p:spPr>
          <a:xfrm>
            <a:off x="7569300" y="1405302"/>
            <a:ext cx="2823504" cy="2823504"/>
          </a:xfrm>
          <a:prstGeom prst="ellipse">
            <a:avLst/>
          </a:prstGeom>
        </p:spPr>
      </p:pic>
      <p:pic>
        <p:nvPicPr>
          <p:cNvPr id="35" name="Grafik 34">
            <a:extLst>
              <a:ext uri="{FF2B5EF4-FFF2-40B4-BE49-F238E27FC236}">
                <a16:creationId xmlns:a16="http://schemas.microsoft.com/office/drawing/2014/main" id="{9E54FE44-B11D-87D6-6DD3-0BC6733680D0}"/>
              </a:ext>
              <a:ext uri="{C183D7F6-B498-43B3-948B-1728B52AA6E4}">
                <adec:decorative xmlns:adec="http://schemas.microsoft.com/office/drawing/2017/decorative" val="1"/>
              </a:ext>
            </a:extLst>
          </p:cNvPr>
          <p:cNvPicPr>
            <a:picLocks/>
          </p:cNvPicPr>
          <p:nvPr userDrawn="1"/>
        </p:nvPicPr>
        <p:blipFill rotWithShape="1">
          <a:blip r:embed="rId5">
            <a:extLst>
              <a:ext uri="{28A0092B-C50C-407E-A947-70E740481C1C}">
                <a14:useLocalDpi xmlns:a14="http://schemas.microsoft.com/office/drawing/2010/main" val="0"/>
              </a:ext>
            </a:extLst>
          </a:blip>
          <a:srcRect l="16580" r="16580"/>
          <a:stretch/>
        </p:blipFill>
        <p:spPr>
          <a:xfrm>
            <a:off x="9397280" y="3039101"/>
            <a:ext cx="2222771" cy="2222771"/>
          </a:xfrm>
          <a:prstGeom prst="ellipse">
            <a:avLst/>
          </a:prstGeom>
        </p:spPr>
      </p:pic>
      <p:sp>
        <p:nvSpPr>
          <p:cNvPr id="36" name="Oval 70">
            <a:extLst>
              <a:ext uri="{FF2B5EF4-FFF2-40B4-BE49-F238E27FC236}">
                <a16:creationId xmlns:a16="http://schemas.microsoft.com/office/drawing/2014/main" id="{E758E8DE-DFB2-CEFA-060F-7E5CAA04B15C}"/>
              </a:ext>
            </a:extLst>
          </p:cNvPr>
          <p:cNvSpPr/>
          <p:nvPr userDrawn="1"/>
        </p:nvSpPr>
        <p:spPr>
          <a:xfrm>
            <a:off x="7735851" y="3497530"/>
            <a:ext cx="2115046" cy="2115046"/>
          </a:xfrm>
          <a:prstGeom prst="ellipse">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Oval 71">
            <a:extLst>
              <a:ext uri="{FF2B5EF4-FFF2-40B4-BE49-F238E27FC236}">
                <a16:creationId xmlns:a16="http://schemas.microsoft.com/office/drawing/2014/main" id="{B74F35B7-30FE-75D9-ADF4-897C1447B387}"/>
              </a:ext>
            </a:extLst>
          </p:cNvPr>
          <p:cNvSpPr/>
          <p:nvPr userDrawn="1"/>
        </p:nvSpPr>
        <p:spPr>
          <a:xfrm>
            <a:off x="9362558" y="3651943"/>
            <a:ext cx="218759" cy="21875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Oval 72">
            <a:extLst>
              <a:ext uri="{FF2B5EF4-FFF2-40B4-BE49-F238E27FC236}">
                <a16:creationId xmlns:a16="http://schemas.microsoft.com/office/drawing/2014/main" id="{1961EFAB-66E3-3632-9DF0-23D6D1739E51}"/>
              </a:ext>
            </a:extLst>
          </p:cNvPr>
          <p:cNvSpPr/>
          <p:nvPr userDrawn="1"/>
        </p:nvSpPr>
        <p:spPr>
          <a:xfrm>
            <a:off x="7925602" y="3737519"/>
            <a:ext cx="218759" cy="21875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Oval 73">
            <a:extLst>
              <a:ext uri="{FF2B5EF4-FFF2-40B4-BE49-F238E27FC236}">
                <a16:creationId xmlns:a16="http://schemas.microsoft.com/office/drawing/2014/main" id="{008AF72B-E38B-FE6E-7199-20082A884456}"/>
              </a:ext>
            </a:extLst>
          </p:cNvPr>
          <p:cNvSpPr/>
          <p:nvPr userDrawn="1"/>
        </p:nvSpPr>
        <p:spPr>
          <a:xfrm>
            <a:off x="9661073" y="4854146"/>
            <a:ext cx="218759" cy="218759"/>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ustDataLst>
      <p:tags r:id="rId1"/>
    </p:custDataLst>
    <p:extLst>
      <p:ext uri="{BB962C8B-B14F-4D97-AF65-F5344CB8AC3E}">
        <p14:creationId xmlns:p14="http://schemas.microsoft.com/office/powerpoint/2010/main" val="3360814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Your Takeaways_1">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FC8D113-F9EE-A649-5BC9-AC0FB1A94910}"/>
              </a:ext>
            </a:extLst>
          </p:cNvPr>
          <p:cNvSpPr>
            <a:spLocks noGrp="1"/>
          </p:cNvSpPr>
          <p:nvPr>
            <p:ph type="ftr" sz="quarter" idx="10"/>
          </p:nvPr>
        </p:nvSpPr>
        <p:spPr/>
        <p:txBody>
          <a:body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4" name="Foliennummernplatzhalter 3">
            <a:extLst>
              <a:ext uri="{FF2B5EF4-FFF2-40B4-BE49-F238E27FC236}">
                <a16:creationId xmlns:a16="http://schemas.microsoft.com/office/drawing/2014/main" id="{52AD5B1F-AB08-2AA4-946F-059E23D07D00}"/>
              </a:ext>
            </a:extLst>
          </p:cNvPr>
          <p:cNvSpPr>
            <a:spLocks noGrp="1"/>
          </p:cNvSpPr>
          <p:nvPr>
            <p:ph type="sldNum" sz="quarter" idx="11"/>
          </p:nvPr>
        </p:nvSpPr>
        <p:spPr/>
        <p:txBody>
          <a:bodyPr/>
          <a:lstStyle/>
          <a:p>
            <a:fld id="{C2E7479E-EB76-444A-BE47-1C921589468F}" type="slidenum">
              <a:rPr lang="de-DE" smtClean="0"/>
              <a:t>‹#›</a:t>
            </a:fld>
            <a:endParaRPr lang="de-DE" dirty="0"/>
          </a:p>
        </p:txBody>
      </p:sp>
      <p:sp>
        <p:nvSpPr>
          <p:cNvPr id="5" name="Titel 1">
            <a:extLst>
              <a:ext uri="{FF2B5EF4-FFF2-40B4-BE49-F238E27FC236}">
                <a16:creationId xmlns:a16="http://schemas.microsoft.com/office/drawing/2014/main" id="{A30FDB11-A638-ED62-E5BA-8CA56CAE7E75}"/>
              </a:ext>
            </a:extLst>
          </p:cNvPr>
          <p:cNvSpPr>
            <a:spLocks noGrp="1"/>
          </p:cNvSpPr>
          <p:nvPr>
            <p:ph type="title" hasCustomPrompt="1"/>
          </p:nvPr>
        </p:nvSpPr>
        <p:spPr>
          <a:xfrm>
            <a:off x="546021" y="277386"/>
            <a:ext cx="10515600" cy="867202"/>
          </a:xfrm>
          <a:prstGeom prst="rect">
            <a:avLst/>
          </a:prstGeom>
        </p:spPr>
        <p:txBody>
          <a:bodyPr/>
          <a:lstStyle>
            <a:lvl1pPr>
              <a:defRPr/>
            </a:lvl1pPr>
          </a:lstStyle>
          <a:p>
            <a:r>
              <a:rPr lang="de-DE" dirty="0" err="1"/>
              <a:t>Your</a:t>
            </a:r>
            <a:r>
              <a:rPr lang="de-DE" dirty="0"/>
              <a:t> Takeaways</a:t>
            </a:r>
          </a:p>
        </p:txBody>
      </p:sp>
      <p:sp>
        <p:nvSpPr>
          <p:cNvPr id="2" name="Inhaltsplatzhalter 2">
            <a:extLst>
              <a:ext uri="{FF2B5EF4-FFF2-40B4-BE49-F238E27FC236}">
                <a16:creationId xmlns:a16="http://schemas.microsoft.com/office/drawing/2014/main" id="{50945F60-736B-DD39-2332-DDB1AEB111DA}"/>
              </a:ext>
            </a:extLst>
          </p:cNvPr>
          <p:cNvSpPr>
            <a:spLocks noGrp="1"/>
          </p:cNvSpPr>
          <p:nvPr>
            <p:ph idx="1"/>
          </p:nvPr>
        </p:nvSpPr>
        <p:spPr>
          <a:xfrm>
            <a:off x="546021" y="1578116"/>
            <a:ext cx="10515600" cy="4351338"/>
          </a:xfrm>
          <a:prstGeom prst="rect">
            <a:avLst/>
          </a:prstGeom>
        </p:spPr>
        <p:txBody>
          <a:bodyPr/>
          <a:lstStyle/>
          <a:p>
            <a:pPr marL="0" indent="0">
              <a:buNone/>
            </a:pPr>
            <a:endParaRPr lang="de-DE" dirty="0">
              <a:latin typeface="Roboto" panose="02000000000000000000" pitchFamily="2" charset="0"/>
              <a:ea typeface="Roboto" panose="02000000000000000000" pitchFamily="2" charset="0"/>
              <a:cs typeface="Roboto" panose="02000000000000000000" pitchFamily="2" charset="0"/>
            </a:endParaRPr>
          </a:p>
        </p:txBody>
      </p:sp>
    </p:spTree>
    <p:custDataLst>
      <p:tags r:id="rId1"/>
    </p:custDataLst>
    <p:extLst>
      <p:ext uri="{BB962C8B-B14F-4D97-AF65-F5344CB8AC3E}">
        <p14:creationId xmlns:p14="http://schemas.microsoft.com/office/powerpoint/2010/main" val="634822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Fußzeilenplatzhalter 13">
            <a:extLst>
              <a:ext uri="{FF2B5EF4-FFF2-40B4-BE49-F238E27FC236}">
                <a16:creationId xmlns:a16="http://schemas.microsoft.com/office/drawing/2014/main" id="{22FED364-9D1F-61A1-C507-83E92F8385C4}"/>
              </a:ext>
            </a:extLst>
          </p:cNvPr>
          <p:cNvSpPr>
            <a:spLocks noGrp="1"/>
          </p:cNvSpPr>
          <p:nvPr>
            <p:ph type="ftr" sz="quarter" idx="3"/>
          </p:nvPr>
        </p:nvSpPr>
        <p:spPr>
          <a:xfrm>
            <a:off x="546021" y="6362983"/>
            <a:ext cx="8387525"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de-DE" b="1" dirty="0">
                <a:ea typeface="Roboto" panose="02000000000000000000" pitchFamily="2" charset="0"/>
                <a:cs typeface="Roboto" panose="02000000000000000000" pitchFamily="2" charset="0"/>
              </a:rPr>
              <a:t>HIMA</a:t>
            </a:r>
            <a:r>
              <a:rPr lang="de-DE" dirty="0">
                <a:ea typeface="Roboto" panose="02000000000000000000" pitchFamily="2" charset="0"/>
                <a:cs typeface="Roboto" panose="02000000000000000000" pitchFamily="2" charset="0"/>
              </a:rPr>
              <a:t> FUN SAFE 2025│ </a:t>
            </a:r>
            <a:r>
              <a:rPr lang="de-DE" i="1" dirty="0">
                <a:ea typeface="Roboto" panose="02000000000000000000" pitchFamily="2" charset="0"/>
                <a:cs typeface="Roboto" panose="02000000000000000000" pitchFamily="2" charset="0"/>
              </a:rPr>
              <a:t>Name of  Your Institute/Organization</a:t>
            </a:r>
          </a:p>
        </p:txBody>
      </p:sp>
      <p:sp>
        <p:nvSpPr>
          <p:cNvPr id="15" name="Foliennummernplatzhalter 14">
            <a:extLst>
              <a:ext uri="{FF2B5EF4-FFF2-40B4-BE49-F238E27FC236}">
                <a16:creationId xmlns:a16="http://schemas.microsoft.com/office/drawing/2014/main" id="{A84C3EB0-FE54-F3C5-FD7D-A3B5C6BC8F5E}"/>
              </a:ext>
            </a:extLst>
          </p:cNvPr>
          <p:cNvSpPr>
            <a:spLocks noGrp="1"/>
          </p:cNvSpPr>
          <p:nvPr>
            <p:ph type="sldNum" sz="quarter" idx="4"/>
          </p:nvPr>
        </p:nvSpPr>
        <p:spPr>
          <a:xfrm>
            <a:off x="9225725" y="6362984"/>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E7479E-EB76-444A-BE47-1C921589468F}" type="slidenum">
              <a:rPr lang="de-DE" smtClean="0"/>
              <a:t>‹#›</a:t>
            </a:fld>
            <a:endParaRPr lang="de-DE" dirty="0"/>
          </a:p>
        </p:txBody>
      </p:sp>
      <p:pic>
        <p:nvPicPr>
          <p:cNvPr id="19" name="Grafik 18">
            <a:extLst>
              <a:ext uri="{FF2B5EF4-FFF2-40B4-BE49-F238E27FC236}">
                <a16:creationId xmlns:a16="http://schemas.microsoft.com/office/drawing/2014/main" id="{0D636026-5AFC-CB44-28CC-822C3AE1288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1415600" y="219600"/>
            <a:ext cx="553325" cy="259724"/>
          </a:xfrm>
          <a:prstGeom prst="rect">
            <a:avLst/>
          </a:prstGeom>
        </p:spPr>
      </p:pic>
      <p:sp>
        <p:nvSpPr>
          <p:cNvPr id="20" name="Rechteck 19">
            <a:extLst>
              <a:ext uri="{FF2B5EF4-FFF2-40B4-BE49-F238E27FC236}">
                <a16:creationId xmlns:a16="http://schemas.microsoft.com/office/drawing/2014/main" id="{E50A9246-8F6C-B2C9-0907-49BC7E770971}"/>
              </a:ext>
            </a:extLst>
          </p:cNvPr>
          <p:cNvSpPr/>
          <p:nvPr userDrawn="1"/>
        </p:nvSpPr>
        <p:spPr>
          <a:xfrm>
            <a:off x="0" y="0"/>
            <a:ext cx="211138" cy="6858000"/>
          </a:xfrm>
          <a:prstGeom prst="rect">
            <a:avLst/>
          </a:prstGeom>
          <a:gradFill flip="none" rotWithShape="1">
            <a:gsLst>
              <a:gs pos="52000">
                <a:srgbClr val="9FAD72"/>
              </a:gs>
              <a:gs pos="0">
                <a:srgbClr val="3D9CEC"/>
              </a:gs>
              <a:gs pos="100000">
                <a:srgbClr val="FABD01"/>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ustDataLst>
      <p:tags r:id="rId15"/>
    </p:custDataLst>
    <p:extLst>
      <p:ext uri="{BB962C8B-B14F-4D97-AF65-F5344CB8AC3E}">
        <p14:creationId xmlns:p14="http://schemas.microsoft.com/office/powerpoint/2010/main" val="2272061879"/>
      </p:ext>
    </p:extLst>
  </p:cSld>
  <p:clrMap bg1="lt1" tx1="dk1" bg2="lt2" tx2="dk2" accent1="accent1" accent2="accent2" accent3="accent3" accent4="accent4" accent5="accent5" accent6="accent6" hlink="hlink" folHlink="folHlink"/>
  <p:sldLayoutIdLst>
    <p:sldLayoutId id="2147483655" r:id="rId1"/>
    <p:sldLayoutId id="2147483654" r:id="rId2"/>
    <p:sldLayoutId id="2147483649" r:id="rId3"/>
    <p:sldLayoutId id="2147483652" r:id="rId4"/>
    <p:sldLayoutId id="2147483653" r:id="rId5"/>
    <p:sldLayoutId id="2147483656" r:id="rId6"/>
    <p:sldLayoutId id="2147483657" r:id="rId7"/>
    <p:sldLayoutId id="2147483651" r:id="rId8"/>
    <p:sldLayoutId id="2147483658" r:id="rId9"/>
    <p:sldLayoutId id="2147483660" r:id="rId10"/>
    <p:sldLayoutId id="2147483661" r:id="rId11"/>
    <p:sldLayoutId id="2147483663"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13_6295887D.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4.xml"/><Relationship Id="rId1" Type="http://schemas.openxmlformats.org/officeDocument/2006/relationships/tags" Target="../tags/tag17.xml"/><Relationship Id="rId5" Type="http://schemas.openxmlformats.org/officeDocument/2006/relationships/image" Target="../media/image7.jpg"/><Relationship Id="rId4"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microsoft.com/office/2018/10/relationships/comments" Target="../comments/modernComment_115_F0EF41A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mailto:rubayet.kamal@stud.hshl.de" TargetMode="External"/><Relationship Id="rId2" Type="http://schemas.openxmlformats.org/officeDocument/2006/relationships/slideLayout" Target="../slideLayouts/slideLayout11.xml"/><Relationship Id="rId1" Type="http://schemas.openxmlformats.org/officeDocument/2006/relationships/tags" Target="../tags/tag21.xml"/><Relationship Id="rId5" Type="http://schemas.openxmlformats.org/officeDocument/2006/relationships/image" Target="../media/image7.jpg"/><Relationship Id="rId4" Type="http://schemas.openxmlformats.org/officeDocument/2006/relationships/image" Target="../media/image9.jp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33.xml.rels><?xml version="1.0" encoding="UTF-8" standalone="yes"?>
<Relationships xmlns="http://schemas.openxmlformats.org/package/2006/relationships"><Relationship Id="rId8" Type="http://schemas.openxmlformats.org/officeDocument/2006/relationships/hyperlink" Target="https://www.researchgate.net/figure/Scanning-electron-microscopy-SEM-image-of-wire-bond-liftoff-pattern-" TargetMode="External"/><Relationship Id="rId13" Type="http://schemas.openxmlformats.org/officeDocument/2006/relationships/hyperlink" Target="https://s3-us-west-1.amazonaws.com/accendo-media/wp-media-folder-accendo-reliability/wp-" TargetMode="External"/><Relationship Id="rId3" Type="http://schemas.openxmlformats.org/officeDocument/2006/relationships/hyperlink" Target="https://www.everythingpe.com/community/what-is-a-traction-inverter" TargetMode="External"/><Relationship Id="rId7" Type="http://schemas.openxmlformats.org/officeDocument/2006/relationships/hyperlink" Target="https://ietresearch.onlinelibrary.wiley.com/doi/10.1049/pel2.70015?af=R" TargetMode="External"/><Relationship Id="rId12" Type="http://schemas.openxmlformats.org/officeDocument/2006/relationships/hyperlink" Target="https://www.ecpe.org/research/working-groups/automotive-aqg-324/" TargetMode="External"/><Relationship Id="rId2" Type="http://schemas.openxmlformats.org/officeDocument/2006/relationships/hyperlink" Target="https://www.exro.com/industry-insights/ev-power-electronics-explained" TargetMode="External"/><Relationship Id="rId1" Type="http://schemas.openxmlformats.org/officeDocument/2006/relationships/slideLayout" Target="../slideLayouts/slideLayout1.xml"/><Relationship Id="rId6" Type="http://schemas.openxmlformats.org/officeDocument/2006/relationships/hyperlink" Target="https://www.iso.org/publication/PUB200262.html" TargetMode="External"/><Relationship Id="rId11" Type="http://schemas.openxmlformats.org/officeDocument/2006/relationships/hyperlink" Target="https://www.navsea.navy.mil/Portals/103/Documents/NSWC_Crane/SD-18/Test%20Methods/MILSTD750.pdf" TargetMode="External"/><Relationship Id="rId5" Type="http://schemas.openxmlformats.org/officeDocument/2006/relationships/hyperlink" Target="https://www.planetary.org/space-images/europa-clipper-artists-" TargetMode="External"/><Relationship Id="rId10" Type="http://schemas.openxmlformats.org/officeDocument/2006/relationships/hyperlink" Target="https://www.ti.com/lit/wp/sloa294a/sloa294a.pdf?ts=1762463988273&amp;ref_url=https%253A%252F%252Fwww.bing.co" TargetMode="External"/><Relationship Id="rId4" Type="http://schemas.openxmlformats.org/officeDocument/2006/relationships/hyperlink" Target="https://www.researchgate.net/figure/Cross-sectional-view-of-wire-bonded-IGBT-power-modules_fig1_363848105" TargetMode="External"/><Relationship Id="rId9" Type="http://schemas.openxmlformats.org/officeDocument/2006/relationships/hyperlink" Target="https://www.semlab.com/solder-joint-fatigue/solder-fatigue-2/"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4.ppm"/><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blogs.nasa.gov/europaclipper/2024/07/11/nasa-continues-assessing-electrical-switches-on-europa-clippe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DEFBEB09-2E6C-C259-675E-63FC72C11314}"/>
              </a:ext>
            </a:extLst>
          </p:cNvPr>
          <p:cNvSpPr>
            <a:spLocks noGrp="1"/>
          </p:cNvSpPr>
          <p:nvPr>
            <p:ph type="subTitle" idx="1"/>
          </p:nvPr>
        </p:nvSpPr>
        <p:spPr/>
        <p:txBody>
          <a:bodyPr>
            <a:normAutofit fontScale="92500" lnSpcReduction="10000"/>
          </a:bodyPr>
          <a:lstStyle/>
          <a:p>
            <a:r>
              <a:rPr lang="de-DE" dirty="0"/>
              <a:t>Rubayet Kamal</a:t>
            </a:r>
          </a:p>
        </p:txBody>
      </p:sp>
      <p:sp>
        <p:nvSpPr>
          <p:cNvPr id="3" name="Titel 2">
            <a:extLst>
              <a:ext uri="{FF2B5EF4-FFF2-40B4-BE49-F238E27FC236}">
                <a16:creationId xmlns:a16="http://schemas.microsoft.com/office/drawing/2014/main" id="{A081CFB7-0FF7-0A75-3E34-04BABF4472DB}"/>
              </a:ext>
            </a:extLst>
          </p:cNvPr>
          <p:cNvSpPr>
            <a:spLocks noGrp="1"/>
          </p:cNvSpPr>
          <p:nvPr>
            <p:ph type="ctrTitle"/>
          </p:nvPr>
        </p:nvSpPr>
        <p:spPr/>
        <p:txBody>
          <a:bodyPr/>
          <a:lstStyle/>
          <a:p>
            <a:r>
              <a:rPr lang="de-DE" dirty="0"/>
              <a:t>Transistor Lifetime Optimization in Compliance with Safety and Reliability Standards</a:t>
            </a:r>
          </a:p>
        </p:txBody>
      </p:sp>
      <p:sp>
        <p:nvSpPr>
          <p:cNvPr id="4" name="Textplatzhalter 3">
            <a:extLst>
              <a:ext uri="{FF2B5EF4-FFF2-40B4-BE49-F238E27FC236}">
                <a16:creationId xmlns:a16="http://schemas.microsoft.com/office/drawing/2014/main" id="{FE0B1AE1-24A8-B709-1624-A8878768460F}"/>
              </a:ext>
            </a:extLst>
          </p:cNvPr>
          <p:cNvSpPr>
            <a:spLocks noGrp="1"/>
          </p:cNvSpPr>
          <p:nvPr>
            <p:ph type="body" sz="quarter" idx="10"/>
          </p:nvPr>
        </p:nvSpPr>
        <p:spPr/>
        <p:txBody>
          <a:bodyPr/>
          <a:lstStyle/>
          <a:p>
            <a:r>
              <a:rPr lang="de-DE" dirty="0"/>
              <a:t>Hochschule Hamm-Lippstadt</a:t>
            </a:r>
          </a:p>
        </p:txBody>
      </p:sp>
      <p:pic>
        <p:nvPicPr>
          <p:cNvPr id="13" name="Picture 12" descr="A logo with black text&#10;&#10;AI-generated content may be incorrect.">
            <a:extLst>
              <a:ext uri="{FF2B5EF4-FFF2-40B4-BE49-F238E27FC236}">
                <a16:creationId xmlns:a16="http://schemas.microsoft.com/office/drawing/2014/main" id="{B47EB987-F5C8-5903-864B-642BEB657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7528" y="5429138"/>
            <a:ext cx="2914472" cy="1002064"/>
          </a:xfrm>
          <a:prstGeom prst="rect">
            <a:avLst/>
          </a:prstGeom>
        </p:spPr>
      </p:pic>
    </p:spTree>
    <p:custDataLst>
      <p:tags r:id="rId1"/>
    </p:custDataLst>
    <p:extLst>
      <p:ext uri="{BB962C8B-B14F-4D97-AF65-F5344CB8AC3E}">
        <p14:creationId xmlns:p14="http://schemas.microsoft.com/office/powerpoint/2010/main" val="627380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9C655-8E76-4FAE-CB9F-4ADF3F4B1AC5}"/>
              </a:ext>
            </a:extLst>
          </p:cNvPr>
          <p:cNvSpPr>
            <a:spLocks noGrp="1"/>
          </p:cNvSpPr>
          <p:nvPr>
            <p:ph type="title"/>
          </p:nvPr>
        </p:nvSpPr>
        <p:spPr/>
        <p:txBody>
          <a:bodyPr/>
          <a:lstStyle/>
          <a:p>
            <a:r>
              <a:rPr lang="de-DE" dirty="0"/>
              <a:t>FUNCTIONAL SAFETY</a:t>
            </a:r>
          </a:p>
        </p:txBody>
      </p:sp>
      <p:sp>
        <p:nvSpPr>
          <p:cNvPr id="3" name="Content Placeholder 2">
            <a:extLst>
              <a:ext uri="{FF2B5EF4-FFF2-40B4-BE49-F238E27FC236}">
                <a16:creationId xmlns:a16="http://schemas.microsoft.com/office/drawing/2014/main" id="{AA23F708-0677-A603-765A-116B8AE0A3C4}"/>
              </a:ext>
            </a:extLst>
          </p:cNvPr>
          <p:cNvSpPr>
            <a:spLocks noGrp="1"/>
          </p:cNvSpPr>
          <p:nvPr>
            <p:ph idx="1"/>
          </p:nvPr>
        </p:nvSpPr>
        <p:spPr/>
        <p:txBody>
          <a:bodyPr/>
          <a:lstStyle/>
          <a:p>
            <a:pPr marL="305435" indent="-305435"/>
            <a:r>
              <a:rPr lang="en-US" sz="2400" dirty="0"/>
              <a:t>ISO 26262: for safety related systems that include electrical/electronic systems and that are installed in road vehicles.</a:t>
            </a:r>
            <a:endParaRPr lang="en-US" sz="2400" dirty="0">
              <a:solidFill>
                <a:srgbClr val="000000"/>
              </a:solidFill>
            </a:endParaRPr>
          </a:p>
          <a:p>
            <a:pPr marL="305435" indent="-305435"/>
            <a:r>
              <a:rPr lang="en-US" sz="2400" dirty="0"/>
              <a:t>ISO 26262‐11 – Guidelines on Application of ISO 26262 to Semiconductors. </a:t>
            </a:r>
            <a:endParaRPr lang="en-US" sz="2400" dirty="0">
              <a:solidFill>
                <a:srgbClr val="000000"/>
              </a:solidFill>
            </a:endParaRPr>
          </a:p>
          <a:p>
            <a:pPr marL="305435" indent="-305435"/>
            <a:r>
              <a:rPr lang="en-US" sz="2400" dirty="0"/>
              <a:t>Defines how components are robust but does not define how to prove reliability. </a:t>
            </a:r>
            <a:endParaRPr lang="en-US" sz="2400" dirty="0">
              <a:solidFill>
                <a:srgbClr val="000000"/>
              </a:solidFill>
            </a:endParaRPr>
          </a:p>
          <a:p>
            <a:pPr marL="305435" indent="-305435"/>
            <a:r>
              <a:rPr lang="en-US" sz="2400" dirty="0"/>
              <a:t>Topics: </a:t>
            </a:r>
            <a:endParaRPr lang="en-US" sz="2400" dirty="0">
              <a:solidFill>
                <a:srgbClr val="000000"/>
              </a:solidFill>
            </a:endParaRPr>
          </a:p>
          <a:p>
            <a:pPr marL="629920" lvl="1" indent="-305435">
              <a:buFont typeface="Courier New,monospace" panose="05020102010507070707" pitchFamily="18" charset="2"/>
              <a:buChar char="o"/>
            </a:pPr>
            <a:r>
              <a:rPr lang="en-US" dirty="0"/>
              <a:t>Recommends providing evidence of robustness of semiconductor elements. </a:t>
            </a:r>
            <a:endParaRPr lang="en-US" dirty="0">
              <a:solidFill>
                <a:srgbClr val="000000"/>
              </a:solidFill>
            </a:endParaRPr>
          </a:p>
          <a:p>
            <a:pPr marL="629920" lvl="1" indent="-305435">
              <a:buFont typeface="Courier New,monospace" panose="05020102010507070707" pitchFamily="18" charset="2"/>
              <a:buChar char="o"/>
            </a:pPr>
            <a:r>
              <a:rPr lang="en-US" dirty="0"/>
              <a:t>Semiconductor development lifecycle. </a:t>
            </a:r>
            <a:endParaRPr lang="en-US" dirty="0">
              <a:solidFill>
                <a:srgbClr val="000000"/>
              </a:solidFill>
            </a:endParaRPr>
          </a:p>
          <a:p>
            <a:pPr marL="629920" lvl="1" indent="-305435">
              <a:buFont typeface="Courier New,monospace" panose="05020102010507070707" pitchFamily="18" charset="2"/>
              <a:buChar char="o"/>
            </a:pPr>
            <a:r>
              <a:rPr lang="en-US" dirty="0"/>
              <a:t>Safety analysis methods, mechanisms and diagnostic coverage. </a:t>
            </a:r>
            <a:endParaRPr lang="en-US" dirty="0">
              <a:solidFill>
                <a:srgbClr val="000000"/>
              </a:solidFill>
            </a:endParaRPr>
          </a:p>
          <a:p>
            <a:pPr marL="629920" lvl="1" indent="-305435">
              <a:buFont typeface="Courier New,monospace" panose="05020102010507070707" pitchFamily="18" charset="2"/>
              <a:buChar char="o"/>
            </a:pPr>
            <a:r>
              <a:rPr lang="en-US" dirty="0"/>
              <a:t>Qualification and validation.</a:t>
            </a:r>
          </a:p>
          <a:p>
            <a:endParaRPr lang="de-DE" sz="2400" dirty="0"/>
          </a:p>
        </p:txBody>
      </p:sp>
    </p:spTree>
    <p:extLst>
      <p:ext uri="{BB962C8B-B14F-4D97-AF65-F5344CB8AC3E}">
        <p14:creationId xmlns:p14="http://schemas.microsoft.com/office/powerpoint/2010/main" val="2236379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86AD0-C596-C0C2-00E5-F5CBD66FB45A}"/>
              </a:ext>
            </a:extLst>
          </p:cNvPr>
          <p:cNvSpPr>
            <a:spLocks noGrp="1"/>
          </p:cNvSpPr>
          <p:nvPr>
            <p:ph type="title"/>
          </p:nvPr>
        </p:nvSpPr>
        <p:spPr/>
        <p:txBody>
          <a:bodyPr/>
          <a:lstStyle/>
          <a:p>
            <a:r>
              <a:rPr lang="de-DE" dirty="0"/>
              <a:t>WHAT CAN GO WRONG?</a:t>
            </a:r>
          </a:p>
        </p:txBody>
      </p:sp>
      <p:sp>
        <p:nvSpPr>
          <p:cNvPr id="3" name="Content Placeholder 2">
            <a:extLst>
              <a:ext uri="{FF2B5EF4-FFF2-40B4-BE49-F238E27FC236}">
                <a16:creationId xmlns:a16="http://schemas.microsoft.com/office/drawing/2014/main" id="{9F1E1569-B2A8-81A1-1DE3-158536FE044B}"/>
              </a:ext>
            </a:extLst>
          </p:cNvPr>
          <p:cNvSpPr>
            <a:spLocks noGrp="1"/>
          </p:cNvSpPr>
          <p:nvPr>
            <p:ph idx="1"/>
          </p:nvPr>
        </p:nvSpPr>
        <p:spPr/>
        <p:txBody>
          <a:bodyPr/>
          <a:lstStyle/>
          <a:p>
            <a:endParaRPr lang="de-DE" dirty="0"/>
          </a:p>
        </p:txBody>
      </p:sp>
    </p:spTree>
    <p:extLst>
      <p:ext uri="{BB962C8B-B14F-4D97-AF65-F5344CB8AC3E}">
        <p14:creationId xmlns:p14="http://schemas.microsoft.com/office/powerpoint/2010/main" val="1022611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B3CB7-1C73-2881-20DA-AA9A9B2F8DA4}"/>
              </a:ext>
            </a:extLst>
          </p:cNvPr>
          <p:cNvSpPr>
            <a:spLocks noGrp="1"/>
          </p:cNvSpPr>
          <p:nvPr>
            <p:ph type="title"/>
          </p:nvPr>
        </p:nvSpPr>
        <p:spPr/>
        <p:txBody>
          <a:bodyPr/>
          <a:lstStyle/>
          <a:p>
            <a:r>
              <a:rPr lang="en-US" dirty="0"/>
              <a:t>FAULT MODELS FROM POWER MODULES</a:t>
            </a:r>
            <a:endParaRPr lang="de-DE" dirty="0"/>
          </a:p>
        </p:txBody>
      </p:sp>
      <p:pic>
        <p:nvPicPr>
          <p:cNvPr id="4" name="Picture 3" descr="Close-up of a microscope view of a cell&#10;&#10;AI-generated content may be incorrect.">
            <a:extLst>
              <a:ext uri="{FF2B5EF4-FFF2-40B4-BE49-F238E27FC236}">
                <a16:creationId xmlns:a16="http://schemas.microsoft.com/office/drawing/2014/main" id="{75DEFAC5-B3DC-EF75-5570-61E6EA8973C8}"/>
              </a:ext>
            </a:extLst>
          </p:cNvPr>
          <p:cNvPicPr>
            <a:picLocks noChangeAspect="1"/>
          </p:cNvPicPr>
          <p:nvPr/>
        </p:nvPicPr>
        <p:blipFill>
          <a:blip r:embed="rId2">
            <a:extLst>
              <a:ext uri="{28A0092B-C50C-407E-A947-70E740481C1C}">
                <a14:useLocalDpi xmlns:a14="http://schemas.microsoft.com/office/drawing/2010/main" val="0"/>
              </a:ext>
            </a:extLst>
          </a:blip>
          <a:srcRect l="15590" r="2" b="2"/>
          <a:stretch>
            <a:fillRect/>
          </a:stretch>
        </p:blipFill>
        <p:spPr>
          <a:xfrm>
            <a:off x="427713" y="2243948"/>
            <a:ext cx="3701121" cy="3310466"/>
          </a:xfrm>
          <a:prstGeom prst="rect">
            <a:avLst/>
          </a:prstGeom>
        </p:spPr>
      </p:pic>
      <p:pic>
        <p:nvPicPr>
          <p:cNvPr id="5" name="Content Placeholder 4" descr="A close-up of a piece of paper&#10;&#10;AI-generated content may be incorrect.">
            <a:extLst>
              <a:ext uri="{FF2B5EF4-FFF2-40B4-BE49-F238E27FC236}">
                <a16:creationId xmlns:a16="http://schemas.microsoft.com/office/drawing/2014/main" id="{3E8DDC5D-4641-3D51-1BF8-CFEDFA03A63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3" b="5909"/>
          <a:stretch>
            <a:fillRect/>
          </a:stretch>
        </p:blipFill>
        <p:spPr>
          <a:xfrm>
            <a:off x="4220810" y="2243948"/>
            <a:ext cx="3701121" cy="3310466"/>
          </a:xfrm>
          <a:prstGeom prst="rect">
            <a:avLst/>
          </a:prstGeom>
        </p:spPr>
      </p:pic>
      <p:pic>
        <p:nvPicPr>
          <p:cNvPr id="6" name="Picture 5" descr="A close-up of a broken object&#10;&#10;AI-generated content may be incorrect.">
            <a:extLst>
              <a:ext uri="{FF2B5EF4-FFF2-40B4-BE49-F238E27FC236}">
                <a16:creationId xmlns:a16="http://schemas.microsoft.com/office/drawing/2014/main" id="{BFFE93CC-F2DF-982C-5361-0BC2EFF6A7FF}"/>
              </a:ext>
            </a:extLst>
          </p:cNvPr>
          <p:cNvPicPr>
            <a:picLocks noChangeAspect="1"/>
          </p:cNvPicPr>
          <p:nvPr/>
        </p:nvPicPr>
        <p:blipFill>
          <a:blip r:embed="rId4">
            <a:extLst>
              <a:ext uri="{28A0092B-C50C-407E-A947-70E740481C1C}">
                <a14:useLocalDpi xmlns:a14="http://schemas.microsoft.com/office/drawing/2010/main" val="0"/>
              </a:ext>
            </a:extLst>
          </a:blip>
          <a:srcRect r="2" b="10566"/>
          <a:stretch>
            <a:fillRect/>
          </a:stretch>
        </p:blipFill>
        <p:spPr>
          <a:xfrm>
            <a:off x="8021127" y="2243948"/>
            <a:ext cx="3701120" cy="3310128"/>
          </a:xfrm>
          <a:prstGeom prst="rect">
            <a:avLst/>
          </a:prstGeom>
        </p:spPr>
      </p:pic>
      <p:sp>
        <p:nvSpPr>
          <p:cNvPr id="7" name="TextBox 6">
            <a:extLst>
              <a:ext uri="{FF2B5EF4-FFF2-40B4-BE49-F238E27FC236}">
                <a16:creationId xmlns:a16="http://schemas.microsoft.com/office/drawing/2014/main" id="{863BD28A-6425-9042-2184-849C669AF2BB}"/>
              </a:ext>
            </a:extLst>
          </p:cNvPr>
          <p:cNvSpPr txBox="1"/>
          <p:nvPr/>
        </p:nvSpPr>
        <p:spPr>
          <a:xfrm>
            <a:off x="560171" y="5605093"/>
            <a:ext cx="2187587" cy="369332"/>
          </a:xfrm>
          <a:prstGeom prst="rect">
            <a:avLst/>
          </a:prstGeom>
          <a:noFill/>
        </p:spPr>
        <p:txBody>
          <a:bodyPr wrap="none" rtlCol="0">
            <a:spAutoFit/>
          </a:bodyPr>
          <a:lstStyle/>
          <a:p>
            <a:r>
              <a:rPr lang="de-DE" dirty="0"/>
              <a:t>Fig: Dendrite growth</a:t>
            </a:r>
          </a:p>
        </p:txBody>
      </p:sp>
      <p:sp>
        <p:nvSpPr>
          <p:cNvPr id="8" name="TextBox 7">
            <a:extLst>
              <a:ext uri="{FF2B5EF4-FFF2-40B4-BE49-F238E27FC236}">
                <a16:creationId xmlns:a16="http://schemas.microsoft.com/office/drawing/2014/main" id="{DE111C09-B978-0A2A-FE4E-2E57D605EE86}"/>
              </a:ext>
            </a:extLst>
          </p:cNvPr>
          <p:cNvSpPr txBox="1"/>
          <p:nvPr/>
        </p:nvSpPr>
        <p:spPr>
          <a:xfrm>
            <a:off x="4796891" y="5593595"/>
            <a:ext cx="2190921" cy="369332"/>
          </a:xfrm>
          <a:prstGeom prst="rect">
            <a:avLst/>
          </a:prstGeom>
          <a:noFill/>
        </p:spPr>
        <p:txBody>
          <a:bodyPr wrap="none" rtlCol="0">
            <a:spAutoFit/>
          </a:bodyPr>
          <a:lstStyle/>
          <a:p>
            <a:r>
              <a:rPr lang="de-DE" dirty="0"/>
              <a:t>Fig: Bond-wire lift off</a:t>
            </a:r>
          </a:p>
        </p:txBody>
      </p:sp>
      <p:sp>
        <p:nvSpPr>
          <p:cNvPr id="9" name="TextBox 8">
            <a:extLst>
              <a:ext uri="{FF2B5EF4-FFF2-40B4-BE49-F238E27FC236}">
                <a16:creationId xmlns:a16="http://schemas.microsoft.com/office/drawing/2014/main" id="{8F6EAC0B-6E41-B567-63EA-242E108F7D31}"/>
              </a:ext>
            </a:extLst>
          </p:cNvPr>
          <p:cNvSpPr txBox="1"/>
          <p:nvPr/>
        </p:nvSpPr>
        <p:spPr>
          <a:xfrm>
            <a:off x="8797280" y="5554076"/>
            <a:ext cx="1962012" cy="369332"/>
          </a:xfrm>
          <a:prstGeom prst="rect">
            <a:avLst/>
          </a:prstGeom>
          <a:noFill/>
        </p:spPr>
        <p:txBody>
          <a:bodyPr wrap="none" rtlCol="0">
            <a:spAutoFit/>
          </a:bodyPr>
          <a:lstStyle/>
          <a:p>
            <a:r>
              <a:rPr lang="de-DE" dirty="0"/>
              <a:t>Fig: Solder fatigue</a:t>
            </a:r>
          </a:p>
        </p:txBody>
      </p:sp>
    </p:spTree>
    <p:extLst>
      <p:ext uri="{BB962C8B-B14F-4D97-AF65-F5344CB8AC3E}">
        <p14:creationId xmlns:p14="http://schemas.microsoft.com/office/powerpoint/2010/main" val="274614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2BA7-02E4-A1D6-B7DF-A7485E76912D}"/>
              </a:ext>
            </a:extLst>
          </p:cNvPr>
          <p:cNvSpPr>
            <a:spLocks noGrp="1"/>
          </p:cNvSpPr>
          <p:nvPr>
            <p:ph type="title"/>
          </p:nvPr>
        </p:nvSpPr>
        <p:spPr/>
        <p:txBody>
          <a:bodyPr/>
          <a:lstStyle/>
          <a:p>
            <a:r>
              <a:rPr lang="de-DE" dirty="0"/>
              <a:t>HOW CAN WE MEASURE/ESTIMATE RELIABILITY?</a:t>
            </a:r>
          </a:p>
        </p:txBody>
      </p:sp>
      <p:sp>
        <p:nvSpPr>
          <p:cNvPr id="3" name="Content Placeholder 2">
            <a:extLst>
              <a:ext uri="{FF2B5EF4-FFF2-40B4-BE49-F238E27FC236}">
                <a16:creationId xmlns:a16="http://schemas.microsoft.com/office/drawing/2014/main" id="{5E456785-5D33-38CD-9D41-2903B4207E8F}"/>
              </a:ext>
            </a:extLst>
          </p:cNvPr>
          <p:cNvSpPr>
            <a:spLocks noGrp="1"/>
          </p:cNvSpPr>
          <p:nvPr>
            <p:ph idx="1"/>
          </p:nvPr>
        </p:nvSpPr>
        <p:spPr/>
        <p:txBody>
          <a:bodyPr/>
          <a:lstStyle/>
          <a:p>
            <a:endParaRPr lang="de-DE" dirty="0"/>
          </a:p>
        </p:txBody>
      </p:sp>
    </p:spTree>
    <p:extLst>
      <p:ext uri="{BB962C8B-B14F-4D97-AF65-F5344CB8AC3E}">
        <p14:creationId xmlns:p14="http://schemas.microsoft.com/office/powerpoint/2010/main" val="4157918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764AC-0C3B-2045-C7CB-5631ABB9FBCD}"/>
              </a:ext>
            </a:extLst>
          </p:cNvPr>
          <p:cNvSpPr>
            <a:spLocks noGrp="1"/>
          </p:cNvSpPr>
          <p:nvPr>
            <p:ph type="title"/>
          </p:nvPr>
        </p:nvSpPr>
        <p:spPr/>
        <p:txBody>
          <a:bodyPr/>
          <a:lstStyle/>
          <a:p>
            <a:r>
              <a:rPr lang="de-DE" dirty="0"/>
              <a:t>LIFETIME ESTIMATION</a:t>
            </a:r>
          </a:p>
        </p:txBody>
      </p:sp>
      <p:graphicFrame>
        <p:nvGraphicFramePr>
          <p:cNvPr id="4" name="Content Placeholder 3">
            <a:extLst>
              <a:ext uri="{FF2B5EF4-FFF2-40B4-BE49-F238E27FC236}">
                <a16:creationId xmlns:a16="http://schemas.microsoft.com/office/drawing/2014/main" id="{626DB304-CB30-CF16-7A4D-E55F987CE08D}"/>
              </a:ext>
            </a:extLst>
          </p:cNvPr>
          <p:cNvGraphicFramePr>
            <a:graphicFrameLocks noGrp="1"/>
          </p:cNvGraphicFramePr>
          <p:nvPr>
            <p:ph idx="1"/>
            <p:extLst>
              <p:ext uri="{D42A27DB-BD31-4B8C-83A1-F6EECF244321}">
                <p14:modId xmlns:p14="http://schemas.microsoft.com/office/powerpoint/2010/main" val="1001994757"/>
              </p:ext>
            </p:extLst>
          </p:nvPr>
        </p:nvGraphicFramePr>
        <p:xfrm>
          <a:off x="546100" y="159385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24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8FADF-048F-8601-9537-3DC4DB5D7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B2AC9-C368-9F7B-A881-7CAAD316D210}"/>
              </a:ext>
            </a:extLst>
          </p:cNvPr>
          <p:cNvSpPr>
            <a:spLocks noGrp="1"/>
          </p:cNvSpPr>
          <p:nvPr>
            <p:ph type="title"/>
          </p:nvPr>
        </p:nvSpPr>
        <p:spPr/>
        <p:txBody>
          <a:bodyPr/>
          <a:lstStyle/>
          <a:p>
            <a:r>
              <a:rPr lang="de-DE" dirty="0"/>
              <a:t>HOW TO MEASURE RELIABILITY?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731FEB-CA34-6876-8A42-AFD388F868C8}"/>
                  </a:ext>
                </a:extLst>
              </p:cNvPr>
              <p:cNvSpPr>
                <a:spLocks noGrp="1"/>
              </p:cNvSpPr>
              <p:nvPr>
                <p:ph idx="1"/>
              </p:nvPr>
            </p:nvSpPr>
            <p:spPr/>
            <p:txBody>
              <a:bodyPr/>
              <a:lstStyle/>
              <a:p>
                <a:r>
                  <a:rPr lang="de-DE" dirty="0"/>
                  <a:t>The failure rate </a:t>
                </a:r>
                <a:r>
                  <a:rPr lang="de-DE" dirty="0">
                    <a:ea typeface="Cambria Math" panose="02040503050406030204" pitchFamily="18" charset="0"/>
                  </a:rPr>
                  <a:t>γ is defined as the total number of defects n of a certain number of components N during the time ∆t. </a:t>
                </a:r>
              </a:p>
              <a:p>
                <a:r>
                  <a:rPr lang="de-DE" dirty="0">
                    <a:ea typeface="Cambria Math" panose="02040503050406030204" pitchFamily="18" charset="0"/>
                  </a:rPr>
                  <a:t>The failure for components is normalised to one failure per one billion device hours. </a:t>
                </a:r>
              </a:p>
              <a:p>
                <a:r>
                  <a:rPr lang="de-DE" dirty="0">
                    <a:ea typeface="Cambria Math" panose="02040503050406030204" pitchFamily="18" charset="0"/>
                  </a:rPr>
                  <a:t>Unit: FIT (Failure in Time).</a:t>
                </a:r>
              </a:p>
              <a:p>
                <a:r>
                  <a:rPr lang="de-DE" dirty="0">
                    <a:ea typeface="Cambria Math" panose="02040503050406030204" pitchFamily="18" charset="0"/>
                  </a:rPr>
                  <a:t>1 FIT = </a:t>
                </a:r>
                <a14:m>
                  <m:oMath xmlns:m="http://schemas.openxmlformats.org/officeDocument/2006/math">
                    <m:f>
                      <m:fPr>
                        <m:ctrlPr>
                          <a:rPr lang="de-DE" i="1">
                            <a:latin typeface="Cambria Math" panose="02040503050406030204" pitchFamily="18" charset="0"/>
                            <a:ea typeface="Cambria Math" panose="02040503050406030204" pitchFamily="18" charset="0"/>
                          </a:rPr>
                        </m:ctrlPr>
                      </m:fPr>
                      <m:num>
                        <m:r>
                          <a:rPr lang="de-DE" i="1">
                            <a:latin typeface="Cambria Math" panose="02040503050406030204" pitchFamily="18" charset="0"/>
                            <a:ea typeface="Cambria Math" panose="02040503050406030204" pitchFamily="18" charset="0"/>
                          </a:rPr>
                          <m:t>1</m:t>
                        </m:r>
                      </m:num>
                      <m:den>
                        <m:sSup>
                          <m:sSupPr>
                            <m:ctrlPr>
                              <a:rPr lang="de-DE" i="1">
                                <a:latin typeface="Cambria Math" panose="02040503050406030204" pitchFamily="18" charset="0"/>
                                <a:ea typeface="Cambria Math" panose="02040503050406030204" pitchFamily="18" charset="0"/>
                              </a:rPr>
                            </m:ctrlPr>
                          </m:sSupPr>
                          <m:e>
                            <m:r>
                              <a:rPr lang="de-DE" i="1">
                                <a:latin typeface="Cambria Math" panose="02040503050406030204" pitchFamily="18" charset="0"/>
                                <a:ea typeface="Cambria Math" panose="02040503050406030204" pitchFamily="18" charset="0"/>
                              </a:rPr>
                              <m:t>10</m:t>
                            </m:r>
                          </m:e>
                          <m:sup>
                            <m:r>
                              <a:rPr lang="de-DE" i="1">
                                <a:latin typeface="Cambria Math" panose="02040503050406030204" pitchFamily="18" charset="0"/>
                                <a:ea typeface="Cambria Math" panose="02040503050406030204" pitchFamily="18" charset="0"/>
                              </a:rPr>
                              <m:t>9</m:t>
                            </m:r>
                          </m:sup>
                        </m:sSup>
                        <m:r>
                          <a:rPr lang="de-DE" i="1">
                            <a:latin typeface="Cambria Math" panose="02040503050406030204" pitchFamily="18" charset="0"/>
                            <a:ea typeface="Cambria Math" panose="02040503050406030204" pitchFamily="18" charset="0"/>
                          </a:rPr>
                          <m:t>h</m:t>
                        </m:r>
                      </m:den>
                    </m:f>
                  </m:oMath>
                </a14:m>
                <a:endParaRPr lang="de-DE" dirty="0"/>
              </a:p>
              <a:p>
                <a:r>
                  <a:rPr lang="en-US" dirty="0"/>
                  <a:t>MTTF (Mean Time to Failure): A reliability metric that measures the average time a non-repairable system operates before it fails.</a:t>
                </a:r>
                <a:endParaRPr lang="de-DE" dirty="0"/>
              </a:p>
            </p:txBody>
          </p:sp>
        </mc:Choice>
        <mc:Fallback xmlns="">
          <p:sp>
            <p:nvSpPr>
              <p:cNvPr id="3" name="Content Placeholder 2">
                <a:extLst>
                  <a:ext uri="{FF2B5EF4-FFF2-40B4-BE49-F238E27FC236}">
                    <a16:creationId xmlns:a16="http://schemas.microsoft.com/office/drawing/2014/main" id="{FB731FEB-CA34-6876-8A42-AFD388F868C8}"/>
                  </a:ext>
                </a:extLst>
              </p:cNvPr>
              <p:cNvSpPr>
                <a:spLocks noGrp="1" noRot="1" noChangeAspect="1" noMove="1" noResize="1" noEditPoints="1" noAdjustHandles="1" noChangeArrowheads="1" noChangeShapeType="1" noTextEdit="1"/>
              </p:cNvSpPr>
              <p:nvPr>
                <p:ph idx="1"/>
              </p:nvPr>
            </p:nvSpPr>
            <p:spPr>
              <a:blipFill>
                <a:blip r:embed="rId2"/>
                <a:stretch>
                  <a:fillRect l="-1043" t="-2381" r="-870" b="-840"/>
                </a:stretch>
              </a:blipFill>
            </p:spPr>
            <p:txBody>
              <a:bodyPr/>
              <a:lstStyle/>
              <a:p>
                <a:r>
                  <a:rPr lang="de-DE">
                    <a:noFill/>
                  </a:rPr>
                  <a:t> </a:t>
                </a:r>
              </a:p>
            </p:txBody>
          </p:sp>
        </mc:Fallback>
      </mc:AlternateContent>
    </p:spTree>
    <p:extLst>
      <p:ext uri="{BB962C8B-B14F-4D97-AF65-F5344CB8AC3E}">
        <p14:creationId xmlns:p14="http://schemas.microsoft.com/office/powerpoint/2010/main" val="3367511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A353-2EE9-A5B7-7930-F8E357868188}"/>
              </a:ext>
            </a:extLst>
          </p:cNvPr>
          <p:cNvSpPr>
            <a:spLocks noGrp="1"/>
          </p:cNvSpPr>
          <p:nvPr>
            <p:ph type="title"/>
          </p:nvPr>
        </p:nvSpPr>
        <p:spPr/>
        <p:txBody>
          <a:bodyPr/>
          <a:lstStyle/>
          <a:p>
            <a:r>
              <a:rPr lang="de-DE" dirty="0"/>
              <a:t>HOW TO TEST RELIABILITY?</a:t>
            </a:r>
          </a:p>
        </p:txBody>
      </p:sp>
      <p:sp>
        <p:nvSpPr>
          <p:cNvPr id="3" name="Content Placeholder 2">
            <a:extLst>
              <a:ext uri="{FF2B5EF4-FFF2-40B4-BE49-F238E27FC236}">
                <a16:creationId xmlns:a16="http://schemas.microsoft.com/office/drawing/2014/main" id="{2E8557CF-712F-DA2E-D63A-5FE23C17BF6D}"/>
              </a:ext>
            </a:extLst>
          </p:cNvPr>
          <p:cNvSpPr>
            <a:spLocks noGrp="1"/>
          </p:cNvSpPr>
          <p:nvPr>
            <p:ph idx="1"/>
          </p:nvPr>
        </p:nvSpPr>
        <p:spPr/>
        <p:txBody>
          <a:bodyPr/>
          <a:lstStyle/>
          <a:p>
            <a:pPr marL="305435" indent="-305435"/>
            <a:r>
              <a:rPr lang="en-US" dirty="0">
                <a:ea typeface="+mn-lt"/>
                <a:cs typeface="+mn-lt"/>
              </a:rPr>
              <a:t>To ensure reliability of components, manufacturers must carry out test and qualification measures. </a:t>
            </a:r>
          </a:p>
          <a:p>
            <a:pPr marL="305435" indent="-305435"/>
            <a:r>
              <a:rPr lang="en-US" dirty="0">
                <a:ea typeface="+mn-lt"/>
                <a:cs typeface="+mn-lt"/>
              </a:rPr>
              <a:t>Would take as long as the lifetime of the application itself. </a:t>
            </a:r>
          </a:p>
          <a:p>
            <a:pPr marL="305435" indent="-305435"/>
            <a:r>
              <a:rPr lang="en-US" dirty="0">
                <a:ea typeface="+mn-lt"/>
                <a:cs typeface="+mn-lt"/>
              </a:rPr>
              <a:t>Not practical! </a:t>
            </a:r>
          </a:p>
          <a:p>
            <a:pPr marL="305435" indent="-305435"/>
            <a:r>
              <a:rPr lang="en-US" dirty="0">
                <a:ea typeface="+mn-lt"/>
                <a:cs typeface="+mn-lt"/>
              </a:rPr>
              <a:t>Accelerated tests: Higher stress but less testing time. </a:t>
            </a:r>
            <a:endParaRPr lang="en-US" dirty="0"/>
          </a:p>
          <a:p>
            <a:endParaRPr lang="de-DE" dirty="0"/>
          </a:p>
        </p:txBody>
      </p:sp>
    </p:spTree>
    <p:extLst>
      <p:ext uri="{BB962C8B-B14F-4D97-AF65-F5344CB8AC3E}">
        <p14:creationId xmlns:p14="http://schemas.microsoft.com/office/powerpoint/2010/main" val="189440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A03D-11C3-BA24-985A-C39B4488C4A9}"/>
              </a:ext>
            </a:extLst>
          </p:cNvPr>
          <p:cNvSpPr>
            <a:spLocks noGrp="1"/>
          </p:cNvSpPr>
          <p:nvPr>
            <p:ph type="title"/>
          </p:nvPr>
        </p:nvSpPr>
        <p:spPr/>
        <p:txBody>
          <a:bodyPr/>
          <a:lstStyle/>
          <a:p>
            <a:r>
              <a:rPr lang="de-DE" dirty="0"/>
              <a:t>RELIABILITY STANDARDS</a:t>
            </a:r>
          </a:p>
        </p:txBody>
      </p:sp>
      <p:graphicFrame>
        <p:nvGraphicFramePr>
          <p:cNvPr id="6" name="Content Placeholder 2">
            <a:extLst>
              <a:ext uri="{FF2B5EF4-FFF2-40B4-BE49-F238E27FC236}">
                <a16:creationId xmlns:a16="http://schemas.microsoft.com/office/drawing/2014/main" id="{C7713F7C-5F07-071C-20A8-979F0FA890DA}"/>
              </a:ext>
            </a:extLst>
          </p:cNvPr>
          <p:cNvGraphicFramePr>
            <a:graphicFrameLocks noGrp="1"/>
          </p:cNvGraphicFramePr>
          <p:nvPr>
            <p:ph idx="1"/>
            <p:extLst>
              <p:ext uri="{D42A27DB-BD31-4B8C-83A1-F6EECF244321}">
                <p14:modId xmlns:p14="http://schemas.microsoft.com/office/powerpoint/2010/main" val="1176126491"/>
              </p:ext>
            </p:extLst>
          </p:nvPr>
        </p:nvGraphicFramePr>
        <p:xfrm>
          <a:off x="2885251" y="1680749"/>
          <a:ext cx="7012370" cy="4709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0422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CBB0-16DB-7226-16C2-ECECF870CC64}"/>
              </a:ext>
            </a:extLst>
          </p:cNvPr>
          <p:cNvSpPr>
            <a:spLocks noGrp="1"/>
          </p:cNvSpPr>
          <p:nvPr>
            <p:ph type="title"/>
          </p:nvPr>
        </p:nvSpPr>
        <p:spPr/>
        <p:txBody>
          <a:bodyPr/>
          <a:lstStyle/>
          <a:p>
            <a:r>
              <a:rPr lang="de-DE" dirty="0"/>
              <a:t>SUMMARISING THE STANDARDS</a:t>
            </a:r>
          </a:p>
        </p:txBody>
      </p:sp>
      <p:graphicFrame>
        <p:nvGraphicFramePr>
          <p:cNvPr id="4" name="Table 3">
            <a:extLst>
              <a:ext uri="{FF2B5EF4-FFF2-40B4-BE49-F238E27FC236}">
                <a16:creationId xmlns:a16="http://schemas.microsoft.com/office/drawing/2014/main" id="{3CDF2874-08F5-2474-825D-D9BF9D142D95}"/>
              </a:ext>
            </a:extLst>
          </p:cNvPr>
          <p:cNvGraphicFramePr>
            <a:graphicFrameLocks noGrp="1"/>
          </p:cNvGraphicFramePr>
          <p:nvPr>
            <p:extLst>
              <p:ext uri="{D42A27DB-BD31-4B8C-83A1-F6EECF244321}">
                <p14:modId xmlns:p14="http://schemas.microsoft.com/office/powerpoint/2010/main" val="3558681149"/>
              </p:ext>
            </p:extLst>
          </p:nvPr>
        </p:nvGraphicFramePr>
        <p:xfrm>
          <a:off x="1637366" y="1826259"/>
          <a:ext cx="9156760" cy="3639118"/>
        </p:xfrm>
        <a:graphic>
          <a:graphicData uri="http://schemas.openxmlformats.org/drawingml/2006/table">
            <a:tbl>
              <a:tblPr firstRow="1" bandRow="1">
                <a:tableStyleId>{5C22544A-7EE6-4342-B048-85BDC9FD1C3A}</a:tableStyleId>
              </a:tblPr>
              <a:tblGrid>
                <a:gridCol w="2289190">
                  <a:extLst>
                    <a:ext uri="{9D8B030D-6E8A-4147-A177-3AD203B41FA5}">
                      <a16:colId xmlns:a16="http://schemas.microsoft.com/office/drawing/2014/main" val="4229477778"/>
                    </a:ext>
                  </a:extLst>
                </a:gridCol>
                <a:gridCol w="2289190">
                  <a:extLst>
                    <a:ext uri="{9D8B030D-6E8A-4147-A177-3AD203B41FA5}">
                      <a16:colId xmlns:a16="http://schemas.microsoft.com/office/drawing/2014/main" val="1050037162"/>
                    </a:ext>
                  </a:extLst>
                </a:gridCol>
                <a:gridCol w="2289190">
                  <a:extLst>
                    <a:ext uri="{9D8B030D-6E8A-4147-A177-3AD203B41FA5}">
                      <a16:colId xmlns:a16="http://schemas.microsoft.com/office/drawing/2014/main" val="1861681193"/>
                    </a:ext>
                  </a:extLst>
                </a:gridCol>
                <a:gridCol w="2289190">
                  <a:extLst>
                    <a:ext uri="{9D8B030D-6E8A-4147-A177-3AD203B41FA5}">
                      <a16:colId xmlns:a16="http://schemas.microsoft.com/office/drawing/2014/main" val="3575960987"/>
                    </a:ext>
                  </a:extLst>
                </a:gridCol>
              </a:tblGrid>
              <a:tr h="421007">
                <a:tc>
                  <a:txBody>
                    <a:bodyPr/>
                    <a:lstStyle/>
                    <a:p>
                      <a:r>
                        <a:rPr lang="de-DE" dirty="0"/>
                        <a:t>Standard</a:t>
                      </a:r>
                    </a:p>
                  </a:txBody>
                  <a:tcPr/>
                </a:tc>
                <a:tc>
                  <a:txBody>
                    <a:bodyPr/>
                    <a:lstStyle/>
                    <a:p>
                      <a:r>
                        <a:rPr lang="de-DE" dirty="0"/>
                        <a:t>Domain</a:t>
                      </a:r>
                    </a:p>
                  </a:txBody>
                  <a:tcPr/>
                </a:tc>
                <a:tc>
                  <a:txBody>
                    <a:bodyPr/>
                    <a:lstStyle/>
                    <a:p>
                      <a:r>
                        <a:rPr lang="de-DE" dirty="0"/>
                        <a:t>Purpose</a:t>
                      </a:r>
                    </a:p>
                  </a:txBody>
                  <a:tcPr/>
                </a:tc>
                <a:tc>
                  <a:txBody>
                    <a:bodyPr/>
                    <a:lstStyle/>
                    <a:p>
                      <a:r>
                        <a:rPr lang="de-DE" dirty="0"/>
                        <a:t>Output</a:t>
                      </a:r>
                    </a:p>
                  </a:txBody>
                  <a:tcPr/>
                </a:tc>
                <a:extLst>
                  <a:ext uri="{0D108BD9-81ED-4DB2-BD59-A6C34878D82A}">
                    <a16:rowId xmlns:a16="http://schemas.microsoft.com/office/drawing/2014/main" val="65591690"/>
                  </a:ext>
                </a:extLst>
              </a:tr>
              <a:tr h="1038101">
                <a:tc>
                  <a:txBody>
                    <a:bodyPr/>
                    <a:lstStyle/>
                    <a:p>
                      <a:r>
                        <a:rPr lang="de-DE" dirty="0"/>
                        <a:t>ISO 26262-11</a:t>
                      </a:r>
                    </a:p>
                  </a:txBody>
                  <a:tcPr/>
                </a:tc>
                <a:tc>
                  <a:txBody>
                    <a:bodyPr/>
                    <a:lstStyle/>
                    <a:p>
                      <a:r>
                        <a:rPr lang="de-DE" dirty="0"/>
                        <a:t>Functional Safety</a:t>
                      </a:r>
                    </a:p>
                  </a:txBody>
                  <a:tcPr/>
                </a:tc>
                <a:tc>
                  <a:txBody>
                    <a:bodyPr/>
                    <a:lstStyle/>
                    <a:p>
                      <a:r>
                        <a:rPr lang="de-DE" dirty="0"/>
                        <a:t>Required reliablility evidence</a:t>
                      </a:r>
                    </a:p>
                  </a:txBody>
                  <a:tcPr/>
                </a:tc>
                <a:tc>
                  <a:txBody>
                    <a:bodyPr/>
                    <a:lstStyle/>
                    <a:p>
                      <a:r>
                        <a:rPr lang="de-DE" dirty="0"/>
                        <a:t>Safety compliance</a:t>
                      </a:r>
                    </a:p>
                  </a:txBody>
                  <a:tcPr/>
                </a:tc>
                <a:extLst>
                  <a:ext uri="{0D108BD9-81ED-4DB2-BD59-A6C34878D82A}">
                    <a16:rowId xmlns:a16="http://schemas.microsoft.com/office/drawing/2014/main" val="2209150296"/>
                  </a:ext>
                </a:extLst>
              </a:tr>
              <a:tr h="726670">
                <a:tc>
                  <a:txBody>
                    <a:bodyPr/>
                    <a:lstStyle/>
                    <a:p>
                      <a:r>
                        <a:rPr lang="de-DE" dirty="0"/>
                        <a:t>SN 29500</a:t>
                      </a:r>
                    </a:p>
                  </a:txBody>
                  <a:tcPr/>
                </a:tc>
                <a:tc>
                  <a:txBody>
                    <a:bodyPr/>
                    <a:lstStyle/>
                    <a:p>
                      <a:r>
                        <a:rPr lang="de-DE" dirty="0"/>
                        <a:t>Analytical</a:t>
                      </a:r>
                    </a:p>
                  </a:txBody>
                  <a:tcPr/>
                </a:tc>
                <a:tc>
                  <a:txBody>
                    <a:bodyPr/>
                    <a:lstStyle/>
                    <a:p>
                      <a:r>
                        <a:rPr lang="de-DE" dirty="0"/>
                        <a:t>Predicts failure rate</a:t>
                      </a:r>
                    </a:p>
                  </a:txBody>
                  <a:tcPr/>
                </a:tc>
                <a:tc>
                  <a:txBody>
                    <a:bodyPr/>
                    <a:lstStyle/>
                    <a:p>
                      <a:r>
                        <a:rPr lang="de-DE" dirty="0"/>
                        <a:t>FIT, MTBF</a:t>
                      </a:r>
                    </a:p>
                  </a:txBody>
                  <a:tcPr/>
                </a:tc>
                <a:extLst>
                  <a:ext uri="{0D108BD9-81ED-4DB2-BD59-A6C34878D82A}">
                    <a16:rowId xmlns:a16="http://schemas.microsoft.com/office/drawing/2014/main" val="2168319669"/>
                  </a:ext>
                </a:extLst>
              </a:tr>
              <a:tr h="726670">
                <a:tc>
                  <a:txBody>
                    <a:bodyPr/>
                    <a:lstStyle/>
                    <a:p>
                      <a:r>
                        <a:rPr lang="de-DE" dirty="0"/>
                        <a:t>MIL-STD-750D</a:t>
                      </a:r>
                    </a:p>
                  </a:txBody>
                  <a:tcPr/>
                </a:tc>
                <a:tc>
                  <a:txBody>
                    <a:bodyPr/>
                    <a:lstStyle/>
                    <a:p>
                      <a:r>
                        <a:rPr lang="de-DE" dirty="0"/>
                        <a:t>Experimental</a:t>
                      </a:r>
                    </a:p>
                  </a:txBody>
                  <a:tcPr/>
                </a:tc>
                <a:tc>
                  <a:txBody>
                    <a:bodyPr/>
                    <a:lstStyle/>
                    <a:p>
                      <a:r>
                        <a:rPr lang="de-DE" dirty="0"/>
                        <a:t>Defines stress test procedures</a:t>
                      </a:r>
                    </a:p>
                  </a:txBody>
                  <a:tcPr/>
                </a:tc>
                <a:tc>
                  <a:txBody>
                    <a:bodyPr/>
                    <a:lstStyle/>
                    <a:p>
                      <a:r>
                        <a:rPr lang="de-DE" dirty="0"/>
                        <a:t>Physical test results</a:t>
                      </a:r>
                    </a:p>
                  </a:txBody>
                  <a:tcPr/>
                </a:tc>
                <a:extLst>
                  <a:ext uri="{0D108BD9-81ED-4DB2-BD59-A6C34878D82A}">
                    <a16:rowId xmlns:a16="http://schemas.microsoft.com/office/drawing/2014/main" val="508464756"/>
                  </a:ext>
                </a:extLst>
              </a:tr>
              <a:tr h="726670">
                <a:tc>
                  <a:txBody>
                    <a:bodyPr/>
                    <a:lstStyle/>
                    <a:p>
                      <a:r>
                        <a:rPr lang="de-DE" dirty="0"/>
                        <a:t>AQG 324</a:t>
                      </a:r>
                    </a:p>
                  </a:txBody>
                  <a:tcPr/>
                </a:tc>
                <a:tc>
                  <a:txBody>
                    <a:bodyPr/>
                    <a:lstStyle/>
                    <a:p>
                      <a:r>
                        <a:rPr lang="de-DE" dirty="0"/>
                        <a:t>Automotive</a:t>
                      </a:r>
                    </a:p>
                  </a:txBody>
                  <a:tcPr/>
                </a:tc>
                <a:tc>
                  <a:txBody>
                    <a:bodyPr/>
                    <a:lstStyle/>
                    <a:p>
                      <a:r>
                        <a:rPr lang="de-DE" dirty="0"/>
                        <a:t>Qualifies power modules</a:t>
                      </a:r>
                    </a:p>
                  </a:txBody>
                  <a:tcPr/>
                </a:tc>
                <a:tc>
                  <a:txBody>
                    <a:bodyPr/>
                    <a:lstStyle/>
                    <a:p>
                      <a:r>
                        <a:rPr lang="de-DE" dirty="0"/>
                        <a:t>Lifetime &amp; degradation data</a:t>
                      </a:r>
                    </a:p>
                  </a:txBody>
                  <a:tcPr/>
                </a:tc>
                <a:extLst>
                  <a:ext uri="{0D108BD9-81ED-4DB2-BD59-A6C34878D82A}">
                    <a16:rowId xmlns:a16="http://schemas.microsoft.com/office/drawing/2014/main" val="3581152091"/>
                  </a:ext>
                </a:extLst>
              </a:tr>
            </a:tbl>
          </a:graphicData>
        </a:graphic>
      </p:graphicFrame>
    </p:spTree>
    <p:extLst>
      <p:ext uri="{BB962C8B-B14F-4D97-AF65-F5344CB8AC3E}">
        <p14:creationId xmlns:p14="http://schemas.microsoft.com/office/powerpoint/2010/main" val="3889309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7280-33D0-D68E-D36F-DDC6B1B83DC8}"/>
              </a:ext>
            </a:extLst>
          </p:cNvPr>
          <p:cNvSpPr>
            <a:spLocks noGrp="1"/>
          </p:cNvSpPr>
          <p:nvPr>
            <p:ph type="title"/>
          </p:nvPr>
        </p:nvSpPr>
        <p:spPr/>
        <p:txBody>
          <a:bodyPr/>
          <a:lstStyle/>
          <a:p>
            <a:r>
              <a:rPr lang="de-DE" dirty="0"/>
              <a:t>SN 29500</a:t>
            </a:r>
          </a:p>
        </p:txBody>
      </p:sp>
      <p:sp>
        <p:nvSpPr>
          <p:cNvPr id="3" name="Content Placeholder 2">
            <a:extLst>
              <a:ext uri="{FF2B5EF4-FFF2-40B4-BE49-F238E27FC236}">
                <a16:creationId xmlns:a16="http://schemas.microsoft.com/office/drawing/2014/main" id="{77ABAE3F-C41D-9725-C926-17E814E71116}"/>
              </a:ext>
            </a:extLst>
          </p:cNvPr>
          <p:cNvSpPr>
            <a:spLocks noGrp="1"/>
          </p:cNvSpPr>
          <p:nvPr>
            <p:ph idx="1"/>
          </p:nvPr>
        </p:nvSpPr>
        <p:spPr>
          <a:xfrm>
            <a:off x="546020" y="1593151"/>
            <a:ext cx="11083727" cy="4351338"/>
          </a:xfrm>
        </p:spPr>
        <p:txBody>
          <a:bodyPr/>
          <a:lstStyle/>
          <a:p>
            <a:pPr marL="305435" indent="-305435"/>
            <a:r>
              <a:rPr lang="de-DE" dirty="0">
                <a:cs typeface="Arial" panose="020B0604020202020204" pitchFamily="34" charset="0"/>
              </a:rPr>
              <a:t>Siemens table provide base failure rates and temperature correction factors.</a:t>
            </a:r>
            <a:endParaRPr lang="en-US" dirty="0">
              <a:ea typeface="+mn-lt"/>
              <a:cs typeface="+mn-lt"/>
            </a:endParaRPr>
          </a:p>
          <a:p>
            <a:pPr marL="305435" indent="-305435"/>
            <a:r>
              <a:rPr lang="en-US" dirty="0">
                <a:ea typeface="+mn-lt"/>
                <a:cs typeface="+mn-lt"/>
              </a:rPr>
              <a:t>Statistical formulas and component data to predict failure rates. </a:t>
            </a:r>
          </a:p>
          <a:p>
            <a:pPr marL="305435" indent="-305435"/>
            <a:r>
              <a:rPr lang="en-US" dirty="0">
                <a:ea typeface="+mn-lt"/>
                <a:cs typeface="+mn-lt"/>
              </a:rPr>
              <a:t>Look-up table to find reference FIT rate and temperature for various component types. </a:t>
            </a:r>
          </a:p>
          <a:p>
            <a:pPr marL="305435" indent="-305435"/>
            <a:r>
              <a:rPr lang="en-US" dirty="0"/>
              <a:t>Application FIT rate = reference FIT rate and temperature × temperature factors × voltage factors × current factors × % time stress factors.</a:t>
            </a:r>
          </a:p>
          <a:p>
            <a:pPr marL="0" indent="0">
              <a:buNone/>
            </a:pPr>
            <a:endParaRPr lang="en-US" dirty="0">
              <a:ea typeface="+mn-lt"/>
              <a:cs typeface="+mn-lt"/>
            </a:endParaRPr>
          </a:p>
          <a:p>
            <a:endParaRPr lang="de-DE" dirty="0"/>
          </a:p>
        </p:txBody>
      </p:sp>
    </p:spTree>
    <p:extLst>
      <p:ext uri="{BB962C8B-B14F-4D97-AF65-F5344CB8AC3E}">
        <p14:creationId xmlns:p14="http://schemas.microsoft.com/office/powerpoint/2010/main" val="1653966973"/>
      </p:ext>
    </p:extLst>
  </p:cSld>
  <p:clrMapOvr>
    <a:masterClrMapping/>
  </p:clrMapOvr>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4BF251C1-6367-241D-0F79-8327BBB1DFC0}"/>
              </a:ext>
            </a:extLst>
          </p:cNvPr>
          <p:cNvSpPr>
            <a:spLocks noGrp="1"/>
          </p:cNvSpPr>
          <p:nvPr>
            <p:ph type="body" sz="quarter" idx="13"/>
          </p:nvPr>
        </p:nvSpPr>
        <p:spPr>
          <a:xfrm>
            <a:off x="5627944" y="2874038"/>
            <a:ext cx="4627563" cy="681643"/>
          </a:xfrm>
        </p:spPr>
        <p:txBody>
          <a:bodyPr/>
          <a:lstStyle/>
          <a:p>
            <a:r>
              <a:rPr lang="de-DE" dirty="0"/>
              <a:t>Rubayet Kamal</a:t>
            </a:r>
          </a:p>
        </p:txBody>
      </p:sp>
      <p:sp>
        <p:nvSpPr>
          <p:cNvPr id="5" name="Textplatzhalter 4">
            <a:extLst>
              <a:ext uri="{FF2B5EF4-FFF2-40B4-BE49-F238E27FC236}">
                <a16:creationId xmlns:a16="http://schemas.microsoft.com/office/drawing/2014/main" id="{D501B563-FF76-52F9-E8FA-8EF15881C858}"/>
              </a:ext>
            </a:extLst>
          </p:cNvPr>
          <p:cNvSpPr>
            <a:spLocks noGrp="1"/>
          </p:cNvSpPr>
          <p:nvPr>
            <p:ph type="body" sz="quarter" idx="14"/>
          </p:nvPr>
        </p:nvSpPr>
        <p:spPr>
          <a:xfrm>
            <a:off x="5627944" y="3780716"/>
            <a:ext cx="4586287" cy="766763"/>
          </a:xfrm>
        </p:spPr>
        <p:txBody>
          <a:bodyPr/>
          <a:lstStyle/>
          <a:p>
            <a:r>
              <a:rPr lang="de-DE" dirty="0"/>
              <a:t>Electronic Engineering</a:t>
            </a:r>
          </a:p>
        </p:txBody>
      </p:sp>
      <p:pic>
        <p:nvPicPr>
          <p:cNvPr id="8" name="Picture Placeholder 7">
            <a:extLst>
              <a:ext uri="{FF2B5EF4-FFF2-40B4-BE49-F238E27FC236}">
                <a16:creationId xmlns:a16="http://schemas.microsoft.com/office/drawing/2014/main" id="{D5D20E36-D101-F043-2521-126602BB181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35217" r="35217"/>
          <a:stretch/>
        </p:blipFill>
        <p:spPr/>
      </p:pic>
      <p:pic>
        <p:nvPicPr>
          <p:cNvPr id="11" name="Grafik 10">
            <a:extLst>
              <a:ext uri="{FF2B5EF4-FFF2-40B4-BE49-F238E27FC236}">
                <a16:creationId xmlns:a16="http://schemas.microsoft.com/office/drawing/2014/main" id="{3DDC5502-06DD-076A-5AD7-15CBC17AC490}"/>
              </a:ext>
            </a:extLst>
          </p:cNvPr>
          <p:cNvPicPr>
            <a:picLocks/>
          </p:cNvPicPr>
          <p:nvPr/>
        </p:nvPicPr>
        <p:blipFill>
          <a:blip r:embed="rId4">
            <a:extLst>
              <a:ext uri="{28A0092B-C50C-407E-A947-70E740481C1C}">
                <a14:useLocalDpi xmlns:a14="http://schemas.microsoft.com/office/drawing/2010/main" val="0"/>
              </a:ext>
            </a:extLst>
          </a:blip>
          <a:srcRect l="16667" r="16667"/>
          <a:stretch/>
        </p:blipFill>
        <p:spPr>
          <a:xfrm>
            <a:off x="1662078" y="1628716"/>
            <a:ext cx="3869894" cy="3869894"/>
          </a:xfrm>
          <a:prstGeom prst="ellipse">
            <a:avLst/>
          </a:prstGeom>
        </p:spPr>
      </p:pic>
      <p:pic>
        <p:nvPicPr>
          <p:cNvPr id="12" name="Picture 11" descr="A logo with black text&#10;&#10;AI-generated content may be incorrect.">
            <a:extLst>
              <a:ext uri="{FF2B5EF4-FFF2-40B4-BE49-F238E27FC236}">
                <a16:creationId xmlns:a16="http://schemas.microsoft.com/office/drawing/2014/main" id="{7E7F215B-3866-3611-5C75-C8D4684954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3365" y="3362043"/>
            <a:ext cx="1804283" cy="620355"/>
          </a:xfrm>
          <a:prstGeom prst="rect">
            <a:avLst/>
          </a:prstGeom>
        </p:spPr>
      </p:pic>
      <p:sp>
        <p:nvSpPr>
          <p:cNvPr id="13" name="Titel 3">
            <a:extLst>
              <a:ext uri="{FF2B5EF4-FFF2-40B4-BE49-F238E27FC236}">
                <a16:creationId xmlns:a16="http://schemas.microsoft.com/office/drawing/2014/main" id="{4791A660-C5F2-E728-CE59-D68D3F1F2AB6}"/>
              </a:ext>
            </a:extLst>
          </p:cNvPr>
          <p:cNvSpPr>
            <a:spLocks noGrp="1"/>
          </p:cNvSpPr>
          <p:nvPr>
            <p:ph type="title"/>
          </p:nvPr>
        </p:nvSpPr>
        <p:spPr>
          <a:xfrm>
            <a:off x="546021" y="323880"/>
            <a:ext cx="10515600" cy="867202"/>
          </a:xfrm>
        </p:spPr>
        <p:txBody>
          <a:bodyPr/>
          <a:lstStyle/>
          <a:p>
            <a:r>
              <a:rPr lang="de-DE" dirty="0"/>
              <a:t>ABOUT ME</a:t>
            </a:r>
          </a:p>
        </p:txBody>
      </p:sp>
    </p:spTree>
    <p:custDataLst>
      <p:tags r:id="rId1"/>
    </p:custDataLst>
    <p:extLst>
      <p:ext uri="{BB962C8B-B14F-4D97-AF65-F5344CB8AC3E}">
        <p14:creationId xmlns:p14="http://schemas.microsoft.com/office/powerpoint/2010/main" val="4204351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80EC2-3DCF-1CAC-A128-39738D35114B}"/>
              </a:ext>
            </a:extLst>
          </p:cNvPr>
          <p:cNvSpPr>
            <a:spLocks noGrp="1"/>
          </p:cNvSpPr>
          <p:nvPr>
            <p:ph type="title"/>
          </p:nvPr>
        </p:nvSpPr>
        <p:spPr/>
        <p:txBody>
          <a:bodyPr/>
          <a:lstStyle/>
          <a:p>
            <a:r>
              <a:rPr lang="de-DE" dirty="0"/>
              <a:t>MIL-STD-750D</a:t>
            </a:r>
          </a:p>
        </p:txBody>
      </p:sp>
      <p:sp>
        <p:nvSpPr>
          <p:cNvPr id="3" name="Content Placeholder 2">
            <a:extLst>
              <a:ext uri="{FF2B5EF4-FFF2-40B4-BE49-F238E27FC236}">
                <a16:creationId xmlns:a16="http://schemas.microsoft.com/office/drawing/2014/main" id="{BF099C4D-BB5B-CF2F-B906-51E9980A0327}"/>
              </a:ext>
            </a:extLst>
          </p:cNvPr>
          <p:cNvSpPr>
            <a:spLocks noGrp="1"/>
          </p:cNvSpPr>
          <p:nvPr>
            <p:ph idx="1"/>
          </p:nvPr>
        </p:nvSpPr>
        <p:spPr>
          <a:xfrm>
            <a:off x="546020" y="1593151"/>
            <a:ext cx="11645979" cy="4351338"/>
          </a:xfrm>
        </p:spPr>
        <p:txBody>
          <a:bodyPr/>
          <a:lstStyle/>
          <a:p>
            <a:pPr marL="305435" indent="-305435"/>
            <a:r>
              <a:rPr lang="en-US" dirty="0">
                <a:ea typeface="+mn-lt"/>
                <a:cs typeface="+mn-lt"/>
              </a:rPr>
              <a:t>US military standard defining reliability and qualification tests for semiconductors. </a:t>
            </a:r>
          </a:p>
          <a:p>
            <a:pPr marL="305435" indent="-305435"/>
            <a:r>
              <a:rPr lang="en-US" dirty="0">
                <a:ea typeface="+mn-lt"/>
                <a:cs typeface="+mn-lt"/>
              </a:rPr>
              <a:t>Focuses on physical reliability validation through stress testing. </a:t>
            </a:r>
          </a:p>
          <a:p>
            <a:pPr marL="305435" indent="-305435"/>
            <a:r>
              <a:rPr lang="en-US" dirty="0">
                <a:ea typeface="+mn-lt"/>
                <a:cs typeface="+mn-lt"/>
              </a:rPr>
              <a:t>Provides accelerated test procedures to reveal degradation mechanisms. </a:t>
            </a:r>
          </a:p>
          <a:p>
            <a:pPr marL="305435" indent="-305435"/>
            <a:r>
              <a:rPr lang="en-US" dirty="0">
                <a:ea typeface="+mn-lt"/>
                <a:cs typeface="+mn-lt"/>
              </a:rPr>
              <a:t>Does not directly define how to improve lifetime. </a:t>
            </a:r>
          </a:p>
          <a:p>
            <a:pPr marL="305435" indent="-305435"/>
            <a:r>
              <a:rPr lang="en-US" dirty="0">
                <a:ea typeface="+mn-lt"/>
                <a:cs typeface="+mn-lt"/>
              </a:rPr>
              <a:t>Guides design improvement efforts. </a:t>
            </a:r>
          </a:p>
          <a:p>
            <a:endParaRPr lang="de-DE" dirty="0"/>
          </a:p>
        </p:txBody>
      </p:sp>
    </p:spTree>
    <p:extLst>
      <p:ext uri="{BB962C8B-B14F-4D97-AF65-F5344CB8AC3E}">
        <p14:creationId xmlns:p14="http://schemas.microsoft.com/office/powerpoint/2010/main" val="4042211751"/>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4A4DD-2870-2E5A-271A-FF3F5A677508}"/>
              </a:ext>
            </a:extLst>
          </p:cNvPr>
          <p:cNvSpPr>
            <a:spLocks noGrp="1"/>
          </p:cNvSpPr>
          <p:nvPr>
            <p:ph type="title"/>
          </p:nvPr>
        </p:nvSpPr>
        <p:spPr/>
        <p:txBody>
          <a:bodyPr/>
          <a:lstStyle/>
          <a:p>
            <a:r>
              <a:rPr lang="de-DE" dirty="0"/>
              <a:t>AQG324</a:t>
            </a:r>
          </a:p>
        </p:txBody>
      </p:sp>
      <p:sp>
        <p:nvSpPr>
          <p:cNvPr id="3" name="Content Placeholder 2">
            <a:extLst>
              <a:ext uri="{FF2B5EF4-FFF2-40B4-BE49-F238E27FC236}">
                <a16:creationId xmlns:a16="http://schemas.microsoft.com/office/drawing/2014/main" id="{D9B88F2B-28B9-4D8A-2C45-608AB235FDCC}"/>
              </a:ext>
            </a:extLst>
          </p:cNvPr>
          <p:cNvSpPr>
            <a:spLocks noGrp="1"/>
          </p:cNvSpPr>
          <p:nvPr>
            <p:ph idx="1"/>
          </p:nvPr>
        </p:nvSpPr>
        <p:spPr/>
        <p:txBody>
          <a:bodyPr/>
          <a:lstStyle/>
          <a:p>
            <a:pPr marL="305435" indent="-305435"/>
            <a:r>
              <a:rPr lang="en-US" dirty="0">
                <a:ea typeface="+mn-lt"/>
                <a:cs typeface="+mn-lt"/>
              </a:rPr>
              <a:t>Developed by ECPE e.V., Europe. </a:t>
            </a:r>
          </a:p>
          <a:p>
            <a:pPr marL="305435" indent="-305435"/>
            <a:r>
              <a:rPr lang="en-US" dirty="0">
                <a:ea typeface="+mn-lt"/>
                <a:cs typeface="+mn-lt"/>
              </a:rPr>
              <a:t>Covers complete power modules, not single chips. </a:t>
            </a:r>
          </a:p>
          <a:p>
            <a:pPr marL="305435" indent="-305435"/>
            <a:r>
              <a:rPr lang="en-US" dirty="0">
                <a:ea typeface="+mn-lt"/>
                <a:cs typeface="+mn-lt"/>
              </a:rPr>
              <a:t>Divided into two main categories: Environmental and lifetime. </a:t>
            </a:r>
          </a:p>
          <a:p>
            <a:pPr marL="305435" indent="-305435"/>
            <a:r>
              <a:rPr lang="en-US" dirty="0">
                <a:ea typeface="+mn-lt"/>
                <a:cs typeface="+mn-lt"/>
              </a:rPr>
              <a:t>Each test has defined stress levels, number of cycles and sample size. </a:t>
            </a:r>
          </a:p>
          <a:p>
            <a:pPr marL="305435" indent="-305435"/>
            <a:r>
              <a:rPr lang="en-US" dirty="0">
                <a:ea typeface="+mn-lt"/>
                <a:cs typeface="+mn-lt"/>
              </a:rPr>
              <a:t>Identifies degradation mechanisms to guide design improvements.</a:t>
            </a:r>
          </a:p>
          <a:p>
            <a:pPr marL="305435" indent="-305435"/>
            <a:r>
              <a:rPr lang="de-DE" dirty="0">
                <a:cs typeface="Arial" panose="020B0604020202020204" pitchFamily="34" charset="0"/>
              </a:rPr>
              <a:t>Results of AQG 324 tests are used for calibrating lifetime models.</a:t>
            </a:r>
            <a:endParaRPr lang="en-US" dirty="0"/>
          </a:p>
        </p:txBody>
      </p:sp>
    </p:spTree>
    <p:extLst>
      <p:ext uri="{BB962C8B-B14F-4D97-AF65-F5344CB8AC3E}">
        <p14:creationId xmlns:p14="http://schemas.microsoft.com/office/powerpoint/2010/main" val="3378168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F3D09-0DA3-8A98-514C-DF1BD0049B6B}"/>
              </a:ext>
            </a:extLst>
          </p:cNvPr>
          <p:cNvSpPr>
            <a:spLocks noGrp="1"/>
          </p:cNvSpPr>
          <p:nvPr>
            <p:ph type="title"/>
          </p:nvPr>
        </p:nvSpPr>
        <p:spPr/>
        <p:txBody>
          <a:bodyPr/>
          <a:lstStyle/>
          <a:p>
            <a:r>
              <a:rPr lang="de-DE" dirty="0"/>
              <a:t>TEST CONDITIONS</a:t>
            </a:r>
          </a:p>
        </p:txBody>
      </p:sp>
      <p:graphicFrame>
        <p:nvGraphicFramePr>
          <p:cNvPr id="4" name="Table 3">
            <a:extLst>
              <a:ext uri="{FF2B5EF4-FFF2-40B4-BE49-F238E27FC236}">
                <a16:creationId xmlns:a16="http://schemas.microsoft.com/office/drawing/2014/main" id="{2B6E0DD8-52FC-DB0A-46D0-79AC50A21EE9}"/>
              </a:ext>
            </a:extLst>
          </p:cNvPr>
          <p:cNvGraphicFramePr>
            <a:graphicFrameLocks noGrp="1"/>
          </p:cNvGraphicFramePr>
          <p:nvPr>
            <p:extLst>
              <p:ext uri="{D42A27DB-BD31-4B8C-83A1-F6EECF244321}">
                <p14:modId xmlns:p14="http://schemas.microsoft.com/office/powerpoint/2010/main" val="3052008374"/>
              </p:ext>
            </p:extLst>
          </p:nvPr>
        </p:nvGraphicFramePr>
        <p:xfrm>
          <a:off x="2032000" y="2228870"/>
          <a:ext cx="8128000" cy="22961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246158742"/>
                    </a:ext>
                  </a:extLst>
                </a:gridCol>
                <a:gridCol w="4064000">
                  <a:extLst>
                    <a:ext uri="{9D8B030D-6E8A-4147-A177-3AD203B41FA5}">
                      <a16:colId xmlns:a16="http://schemas.microsoft.com/office/drawing/2014/main" val="837740126"/>
                    </a:ext>
                  </a:extLst>
                </a:gridCol>
              </a:tblGrid>
              <a:tr h="370840">
                <a:tc>
                  <a:txBody>
                    <a:bodyPr/>
                    <a:lstStyle/>
                    <a:p>
                      <a:r>
                        <a:rPr lang="de-DE" dirty="0"/>
                        <a:t>Test</a:t>
                      </a:r>
                    </a:p>
                  </a:txBody>
                  <a:tcPr/>
                </a:tc>
                <a:tc>
                  <a:txBody>
                    <a:bodyPr/>
                    <a:lstStyle/>
                    <a:p>
                      <a:r>
                        <a:rPr lang="de-DE" dirty="0"/>
                        <a:t>Conditions</a:t>
                      </a:r>
                    </a:p>
                  </a:txBody>
                  <a:tcPr/>
                </a:tc>
                <a:extLst>
                  <a:ext uri="{0D108BD9-81ED-4DB2-BD59-A6C34878D82A}">
                    <a16:rowId xmlns:a16="http://schemas.microsoft.com/office/drawing/2014/main" val="282599640"/>
                  </a:ext>
                </a:extLst>
              </a:tr>
              <a:tr h="370840">
                <a:tc>
                  <a:txBody>
                    <a:bodyPr/>
                    <a:lstStyle/>
                    <a:p>
                      <a:r>
                        <a:rPr lang="de-DE" dirty="0"/>
                        <a:t>Power Cycling</a:t>
                      </a:r>
                    </a:p>
                  </a:txBody>
                  <a:tcPr/>
                </a:tc>
                <a:tc>
                  <a:txBody>
                    <a:bodyPr/>
                    <a:lstStyle/>
                    <a:p>
                      <a:r>
                        <a:rPr lang="de-DE" dirty="0"/>
                        <a:t>Number of cycles = 130000</a:t>
                      </a:r>
                    </a:p>
                    <a:p>
                      <a:r>
                        <a:rPr lang="de-DE" dirty="0"/>
                        <a:t>Period of each cycle = 2s to 5s</a:t>
                      </a:r>
                    </a:p>
                    <a:p>
                      <a:r>
                        <a:rPr lang="de-DE" dirty="0"/>
                        <a:t>Change in junction temperature = 60K</a:t>
                      </a:r>
                    </a:p>
                  </a:txBody>
                  <a:tcPr/>
                </a:tc>
                <a:extLst>
                  <a:ext uri="{0D108BD9-81ED-4DB2-BD59-A6C34878D82A}">
                    <a16:rowId xmlns:a16="http://schemas.microsoft.com/office/drawing/2014/main" val="2527459253"/>
                  </a:ext>
                </a:extLst>
              </a:tr>
              <a:tr h="370840">
                <a:tc>
                  <a:txBody>
                    <a:bodyPr/>
                    <a:lstStyle/>
                    <a:p>
                      <a:r>
                        <a:rPr lang="de-DE" dirty="0"/>
                        <a:t>High Temperature Reverse Bias Test</a:t>
                      </a:r>
                    </a:p>
                  </a:txBody>
                  <a:tcPr/>
                </a:tc>
                <a:tc>
                  <a:txBody>
                    <a:bodyPr/>
                    <a:lstStyle/>
                    <a:p>
                      <a:r>
                        <a:rPr lang="de-DE" dirty="0"/>
                        <a:t>1000h</a:t>
                      </a:r>
                    </a:p>
                  </a:txBody>
                  <a:tcPr/>
                </a:tc>
                <a:extLst>
                  <a:ext uri="{0D108BD9-81ED-4DB2-BD59-A6C34878D82A}">
                    <a16:rowId xmlns:a16="http://schemas.microsoft.com/office/drawing/2014/main" val="3925575891"/>
                  </a:ext>
                </a:extLst>
              </a:tr>
              <a:tr h="370840">
                <a:tc>
                  <a:txBody>
                    <a:bodyPr/>
                    <a:lstStyle/>
                    <a:p>
                      <a:r>
                        <a:rPr lang="de-DE" dirty="0"/>
                        <a:t>Thermal Shock Test</a:t>
                      </a:r>
                    </a:p>
                  </a:txBody>
                  <a:tcPr/>
                </a:tc>
                <a:tc>
                  <a:txBody>
                    <a:bodyPr/>
                    <a:lstStyle/>
                    <a:p>
                      <a:r>
                        <a:rPr lang="de-DE" dirty="0"/>
                        <a:t>Min temp = -40°C, Max temp = 125°C, 20-50 cycles</a:t>
                      </a:r>
                    </a:p>
                  </a:txBody>
                  <a:tcPr/>
                </a:tc>
                <a:extLst>
                  <a:ext uri="{0D108BD9-81ED-4DB2-BD59-A6C34878D82A}">
                    <a16:rowId xmlns:a16="http://schemas.microsoft.com/office/drawing/2014/main" val="3519522574"/>
                  </a:ext>
                </a:extLst>
              </a:tr>
            </a:tbl>
          </a:graphicData>
        </a:graphic>
      </p:graphicFrame>
    </p:spTree>
    <p:extLst>
      <p:ext uri="{BB962C8B-B14F-4D97-AF65-F5344CB8AC3E}">
        <p14:creationId xmlns:p14="http://schemas.microsoft.com/office/powerpoint/2010/main" val="903069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70150-FB4C-C3F7-5D33-F5901C122E8E}"/>
              </a:ext>
            </a:extLst>
          </p:cNvPr>
          <p:cNvSpPr>
            <a:spLocks noGrp="1"/>
          </p:cNvSpPr>
          <p:nvPr>
            <p:ph type="title"/>
          </p:nvPr>
        </p:nvSpPr>
        <p:spPr/>
        <p:txBody>
          <a:bodyPr/>
          <a:lstStyle/>
          <a:p>
            <a:r>
              <a:rPr lang="de-DE" dirty="0"/>
              <a:t>FAULT MODELS AND RELATED TESTS</a:t>
            </a:r>
          </a:p>
        </p:txBody>
      </p:sp>
      <p:graphicFrame>
        <p:nvGraphicFramePr>
          <p:cNvPr id="4" name="Content Placeholder 3">
            <a:extLst>
              <a:ext uri="{FF2B5EF4-FFF2-40B4-BE49-F238E27FC236}">
                <a16:creationId xmlns:a16="http://schemas.microsoft.com/office/drawing/2014/main" id="{473F77CE-115B-894B-0E81-06BD03A8F801}"/>
              </a:ext>
            </a:extLst>
          </p:cNvPr>
          <p:cNvGraphicFramePr>
            <a:graphicFrameLocks noGrp="1"/>
          </p:cNvGraphicFramePr>
          <p:nvPr>
            <p:ph idx="1"/>
            <p:extLst>
              <p:ext uri="{D42A27DB-BD31-4B8C-83A1-F6EECF244321}">
                <p14:modId xmlns:p14="http://schemas.microsoft.com/office/powerpoint/2010/main" val="2136817100"/>
              </p:ext>
            </p:extLst>
          </p:nvPr>
        </p:nvGraphicFramePr>
        <p:xfrm>
          <a:off x="2250027" y="2048600"/>
          <a:ext cx="7353300" cy="3204712"/>
        </p:xfrm>
        <a:graphic>
          <a:graphicData uri="http://schemas.openxmlformats.org/drawingml/2006/table">
            <a:tbl>
              <a:tblPr firstRow="1" bandRow="1">
                <a:tableStyleId>{5C22544A-7EE6-4342-B048-85BDC9FD1C3A}</a:tableStyleId>
              </a:tblPr>
              <a:tblGrid>
                <a:gridCol w="3676650">
                  <a:extLst>
                    <a:ext uri="{9D8B030D-6E8A-4147-A177-3AD203B41FA5}">
                      <a16:colId xmlns:a16="http://schemas.microsoft.com/office/drawing/2014/main" val="1928583825"/>
                    </a:ext>
                  </a:extLst>
                </a:gridCol>
                <a:gridCol w="3676650">
                  <a:extLst>
                    <a:ext uri="{9D8B030D-6E8A-4147-A177-3AD203B41FA5}">
                      <a16:colId xmlns:a16="http://schemas.microsoft.com/office/drawing/2014/main" val="3721327854"/>
                    </a:ext>
                  </a:extLst>
                </a:gridCol>
              </a:tblGrid>
              <a:tr h="446025">
                <a:tc>
                  <a:txBody>
                    <a:bodyPr/>
                    <a:lstStyle/>
                    <a:p>
                      <a:r>
                        <a:rPr lang="de-DE" dirty="0"/>
                        <a:t>Failure mechanism</a:t>
                      </a:r>
                    </a:p>
                  </a:txBody>
                  <a:tcPr>
                    <a:lnB w="12700" cap="flat" cmpd="sng" algn="ctr">
                      <a:solidFill>
                        <a:schemeClr val="tx1"/>
                      </a:solidFill>
                      <a:prstDash val="solid"/>
                      <a:round/>
                      <a:headEnd type="none" w="med" len="med"/>
                      <a:tailEnd type="none" w="med" len="med"/>
                    </a:lnB>
                  </a:tcPr>
                </a:tc>
                <a:tc>
                  <a:txBody>
                    <a:bodyPr/>
                    <a:lstStyle/>
                    <a:p>
                      <a:r>
                        <a:rPr lang="de-DE" dirty="0"/>
                        <a:t>Related test</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1881677"/>
                  </a:ext>
                </a:extLst>
              </a:tr>
              <a:tr h="370840">
                <a:tc>
                  <a:txBody>
                    <a:bodyPr/>
                    <a:lstStyle/>
                    <a:p>
                      <a:r>
                        <a:rPr lang="de-DE" dirty="0"/>
                        <a:t>Bond-wire lift-off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de-DE" dirty="0"/>
                        <a:t>Power Cycling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2855603"/>
                  </a:ext>
                </a:extLst>
              </a:tr>
              <a:tr h="366007">
                <a:tc>
                  <a:txBody>
                    <a:bodyPr/>
                    <a:lstStyle/>
                    <a:p>
                      <a:r>
                        <a:rPr lang="de-DE" dirty="0"/>
                        <a:t>Solder fatigue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de-DE" dirty="0"/>
                    </a:p>
                  </a:txBody>
                  <a:tcPr/>
                </a:tc>
                <a:extLst>
                  <a:ext uri="{0D108BD9-81ED-4DB2-BD59-A6C34878D82A}">
                    <a16:rowId xmlns:a16="http://schemas.microsoft.com/office/drawing/2014/main" val="3559835874"/>
                  </a:ext>
                </a:extLst>
              </a:tr>
              <a:tr h="370840">
                <a:tc>
                  <a:txBody>
                    <a:bodyPr/>
                    <a:lstStyle/>
                    <a:p>
                      <a:r>
                        <a:rPr lang="de-DE" dirty="0"/>
                        <a:t>Bond connection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r>
                        <a:rPr lang="de-DE" dirty="0"/>
                        <a:t>Vibration Tests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66203216"/>
                  </a:ext>
                </a:extLst>
              </a:tr>
              <a:tr h="370840">
                <a:tc>
                  <a:txBody>
                    <a:bodyPr/>
                    <a:lstStyle/>
                    <a:p>
                      <a:r>
                        <a:rPr lang="de-DE" dirty="0"/>
                        <a:t>Electrical connection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de-DE" dirty="0"/>
                    </a:p>
                  </a:txBody>
                  <a:tcPr/>
                </a:tc>
                <a:extLst>
                  <a:ext uri="{0D108BD9-81ED-4DB2-BD59-A6C34878D82A}">
                    <a16:rowId xmlns:a16="http://schemas.microsoft.com/office/drawing/2014/main" val="2496271582"/>
                  </a:ext>
                </a:extLst>
              </a:tr>
              <a:tr h="370840">
                <a:tc>
                  <a:txBody>
                    <a:bodyPr/>
                    <a:lstStyle/>
                    <a:p>
                      <a:r>
                        <a:rPr lang="de-DE" dirty="0"/>
                        <a:t>Spatial defect in the semiconductor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r>
                        <a:rPr lang="de-DE" dirty="0"/>
                        <a:t>High Temperature Reverse Bias Test (HTRB)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97982430"/>
                  </a:ext>
                </a:extLst>
              </a:tr>
              <a:tr h="370840">
                <a:tc>
                  <a:txBody>
                    <a:bodyPr/>
                    <a:lstStyle/>
                    <a:p>
                      <a:r>
                        <a:rPr lang="de-DE" dirty="0"/>
                        <a:t>Surface defect of the semiconductor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de-DE" dirty="0"/>
                    </a:p>
                  </a:txBody>
                  <a:tcPr/>
                </a:tc>
                <a:extLst>
                  <a:ext uri="{0D108BD9-81ED-4DB2-BD59-A6C34878D82A}">
                    <a16:rowId xmlns:a16="http://schemas.microsoft.com/office/drawing/2014/main" val="3442994796"/>
                  </a:ext>
                </a:extLst>
              </a:tr>
            </a:tbl>
          </a:graphicData>
        </a:graphic>
      </p:graphicFrame>
    </p:spTree>
    <p:extLst>
      <p:ext uri="{BB962C8B-B14F-4D97-AF65-F5344CB8AC3E}">
        <p14:creationId xmlns:p14="http://schemas.microsoft.com/office/powerpoint/2010/main" val="66186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BB94-EDC0-F0BC-6956-4F85CA6FAE0C}"/>
              </a:ext>
            </a:extLst>
          </p:cNvPr>
          <p:cNvSpPr>
            <a:spLocks noGrp="1"/>
          </p:cNvSpPr>
          <p:nvPr>
            <p:ph type="title"/>
          </p:nvPr>
        </p:nvSpPr>
        <p:spPr/>
        <p:txBody>
          <a:bodyPr/>
          <a:lstStyle/>
          <a:p>
            <a:r>
              <a:rPr lang="de-DE" dirty="0"/>
              <a:t>FROM TESTING TO IMPROVEMENT</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65A1E66D-9989-AF85-8D8E-8E875F88860F}"/>
                  </a:ext>
                </a:extLst>
              </p:cNvPr>
              <p:cNvGraphicFramePr>
                <a:graphicFrameLocks noGrp="1"/>
              </p:cNvGraphicFramePr>
              <p:nvPr>
                <p:ph idx="1"/>
                <p:extLst>
                  <p:ext uri="{D42A27DB-BD31-4B8C-83A1-F6EECF244321}">
                    <p14:modId xmlns:p14="http://schemas.microsoft.com/office/powerpoint/2010/main" val="4131822887"/>
                  </p:ext>
                </p:extLst>
              </p:nvPr>
            </p:nvGraphicFramePr>
            <p:xfrm>
              <a:off x="717956" y="2319020"/>
              <a:ext cx="11029950" cy="2219960"/>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2163653623"/>
                        </a:ext>
                      </a:extLst>
                    </a:gridCol>
                    <a:gridCol w="5514975">
                      <a:extLst>
                        <a:ext uri="{9D8B030D-6E8A-4147-A177-3AD203B41FA5}">
                          <a16:colId xmlns:a16="http://schemas.microsoft.com/office/drawing/2014/main" val="2019411564"/>
                        </a:ext>
                      </a:extLst>
                    </a:gridCol>
                  </a:tblGrid>
                  <a:tr h="370840">
                    <a:tc>
                      <a:txBody>
                        <a:bodyPr/>
                        <a:lstStyle/>
                        <a:p>
                          <a:r>
                            <a:rPr lang="de-DE" dirty="0"/>
                            <a:t>IMPROVEMENTS</a:t>
                          </a:r>
                        </a:p>
                      </a:txBody>
                      <a:tcPr>
                        <a:lnB w="12700" cap="flat" cmpd="sng" algn="ctr">
                          <a:solidFill>
                            <a:schemeClr val="tx1"/>
                          </a:solidFill>
                          <a:prstDash val="solid"/>
                          <a:round/>
                          <a:headEnd type="none" w="med" len="med"/>
                          <a:tailEnd type="none" w="med" len="med"/>
                        </a:lnB>
                      </a:tcPr>
                    </a:tc>
                    <a:tc>
                      <a:txBody>
                        <a:bodyPr/>
                        <a:lstStyle/>
                        <a:p>
                          <a:r>
                            <a:rPr lang="de-DE" dirty="0"/>
                            <a:t>REASON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529273"/>
                      </a:ext>
                    </a:extLst>
                  </a:tr>
                  <a:tr h="370840">
                    <a:tc>
                      <a:txBody>
                        <a:bodyPr/>
                        <a:lstStyle/>
                        <a:p>
                          <a:r>
                            <a:rPr lang="de-DE" dirty="0"/>
                            <a:t>Copper clip bonding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Avoids bond-wire fatigue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060850"/>
                      </a:ext>
                    </a:extLst>
                  </a:tr>
                  <a:tr h="370840">
                    <a:tc>
                      <a:txBody>
                        <a:bodyPr/>
                        <a:lstStyle/>
                        <a:p>
                          <a:r>
                            <a:rPr lang="de-DE" dirty="0"/>
                            <a:t>Silver sintering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Prevents silver cracking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975559"/>
                      </a:ext>
                    </a:extLst>
                  </a:tr>
                  <a:tr h="370840">
                    <a:tc>
                      <a:txBody>
                        <a:bodyPr/>
                        <a:lstStyle/>
                        <a:p>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𝑆𝑖</m:t>
                                  </m:r>
                                </m:e>
                                <m:sub>
                                  <m:r>
                                    <a:rPr lang="de-DE" b="0" i="1" smtClean="0">
                                      <a:latin typeface="Cambria Math" panose="02040503050406030204" pitchFamily="18" charset="0"/>
                                    </a:rPr>
                                    <m:t>3</m:t>
                                  </m:r>
                                </m:sub>
                              </m:sSub>
                              <m:sSub>
                                <m:sSubPr>
                                  <m:ctrlPr>
                                    <a:rPr lang="de-DE" i="1" smtClean="0">
                                      <a:latin typeface="Cambria Math" panose="02040503050406030204" pitchFamily="18" charset="0"/>
                                    </a:rPr>
                                  </m:ctrlPr>
                                </m:sSubPr>
                                <m:e>
                                  <m:r>
                                    <a:rPr lang="de-DE" b="0" i="1" smtClean="0">
                                      <a:latin typeface="Cambria Math" panose="02040503050406030204" pitchFamily="18" charset="0"/>
                                    </a:rPr>
                                    <m:t>𝑁</m:t>
                                  </m:r>
                                </m:e>
                                <m:sub>
                                  <m:r>
                                    <a:rPr lang="de-DE" b="0" i="1" smtClean="0">
                                      <a:latin typeface="Cambria Math" panose="02040503050406030204" pitchFamily="18" charset="0"/>
                                    </a:rPr>
                                    <m:t>4</m:t>
                                  </m:r>
                                </m:sub>
                              </m:sSub>
                            </m:oMath>
                          </a14:m>
                          <a:r>
                            <a:rPr lang="de-DE" dirty="0"/>
                            <a:t> substrates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Reduces CTE mismatch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450701"/>
                      </a:ext>
                    </a:extLst>
                  </a:tr>
                  <a:tr h="370840">
                    <a:tc>
                      <a:txBody>
                        <a:bodyPr/>
                        <a:lstStyle/>
                        <a:p>
                          <a:r>
                            <a:rPr lang="de-DE" dirty="0"/>
                            <a:t>Better cooling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Reduces junction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94123"/>
                      </a:ext>
                    </a:extLst>
                  </a:tr>
                  <a:tr h="0">
                    <a:tc>
                      <a:txBody>
                        <a:bodyPr/>
                        <a:lstStyle/>
                        <a:p>
                          <a:r>
                            <a:rPr lang="de-DE" dirty="0"/>
                            <a:t>Smart gate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Reduces electrical stress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455835"/>
                      </a:ext>
                    </a:extLst>
                  </a:tr>
                </a:tbl>
              </a:graphicData>
            </a:graphic>
          </p:graphicFrame>
        </mc:Choice>
        <mc:Fallback xmlns="">
          <p:graphicFrame>
            <p:nvGraphicFramePr>
              <p:cNvPr id="4" name="Content Placeholder 3">
                <a:extLst>
                  <a:ext uri="{FF2B5EF4-FFF2-40B4-BE49-F238E27FC236}">
                    <a16:creationId xmlns:a16="http://schemas.microsoft.com/office/drawing/2014/main" id="{65A1E66D-9989-AF85-8D8E-8E875F88860F}"/>
                  </a:ext>
                </a:extLst>
              </p:cNvPr>
              <p:cNvGraphicFramePr>
                <a:graphicFrameLocks noGrp="1"/>
              </p:cNvGraphicFramePr>
              <p:nvPr>
                <p:ph idx="1"/>
                <p:extLst>
                  <p:ext uri="{D42A27DB-BD31-4B8C-83A1-F6EECF244321}">
                    <p14:modId xmlns:p14="http://schemas.microsoft.com/office/powerpoint/2010/main" val="4131822887"/>
                  </p:ext>
                </p:extLst>
              </p:nvPr>
            </p:nvGraphicFramePr>
            <p:xfrm>
              <a:off x="717956" y="2319020"/>
              <a:ext cx="11029950" cy="2219960"/>
            </p:xfrm>
            <a:graphic>
              <a:graphicData uri="http://schemas.openxmlformats.org/drawingml/2006/table">
                <a:tbl>
                  <a:tblPr firstRow="1" bandRow="1">
                    <a:tableStyleId>{5C22544A-7EE6-4342-B048-85BDC9FD1C3A}</a:tableStyleId>
                  </a:tblPr>
                  <a:tblGrid>
                    <a:gridCol w="5514975">
                      <a:extLst>
                        <a:ext uri="{9D8B030D-6E8A-4147-A177-3AD203B41FA5}">
                          <a16:colId xmlns:a16="http://schemas.microsoft.com/office/drawing/2014/main" val="2163653623"/>
                        </a:ext>
                      </a:extLst>
                    </a:gridCol>
                    <a:gridCol w="5514975">
                      <a:extLst>
                        <a:ext uri="{9D8B030D-6E8A-4147-A177-3AD203B41FA5}">
                          <a16:colId xmlns:a16="http://schemas.microsoft.com/office/drawing/2014/main" val="2019411564"/>
                        </a:ext>
                      </a:extLst>
                    </a:gridCol>
                  </a:tblGrid>
                  <a:tr h="370840">
                    <a:tc>
                      <a:txBody>
                        <a:bodyPr/>
                        <a:lstStyle/>
                        <a:p>
                          <a:r>
                            <a:rPr lang="de-DE" dirty="0"/>
                            <a:t>IMPROVEMENTS</a:t>
                          </a:r>
                        </a:p>
                      </a:txBody>
                      <a:tcPr>
                        <a:lnB w="12700" cap="flat" cmpd="sng" algn="ctr">
                          <a:solidFill>
                            <a:schemeClr val="tx1"/>
                          </a:solidFill>
                          <a:prstDash val="solid"/>
                          <a:round/>
                          <a:headEnd type="none" w="med" len="med"/>
                          <a:tailEnd type="none" w="med" len="med"/>
                        </a:lnB>
                      </a:tcPr>
                    </a:tc>
                    <a:tc>
                      <a:txBody>
                        <a:bodyPr/>
                        <a:lstStyle/>
                        <a:p>
                          <a:r>
                            <a:rPr lang="de-DE" dirty="0"/>
                            <a:t>REASON</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529273"/>
                      </a:ext>
                    </a:extLst>
                  </a:tr>
                  <a:tr h="370840">
                    <a:tc>
                      <a:txBody>
                        <a:bodyPr/>
                        <a:lstStyle/>
                        <a:p>
                          <a:r>
                            <a:rPr lang="de-DE" dirty="0"/>
                            <a:t>Copper clip bonding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Avoids bond-wire fatigue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1060850"/>
                      </a:ext>
                    </a:extLst>
                  </a:tr>
                  <a:tr h="370840">
                    <a:tc>
                      <a:txBody>
                        <a:bodyPr/>
                        <a:lstStyle/>
                        <a:p>
                          <a:r>
                            <a:rPr lang="de-DE" dirty="0"/>
                            <a:t>Silver sintering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Prevents silver cracking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87975559"/>
                      </a:ext>
                    </a:extLst>
                  </a:tr>
                  <a:tr h="370840">
                    <a:tc>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10" t="-306557" r="-100110" b="-226230"/>
                          </a:stretch>
                        </a:blipFill>
                      </a:tcPr>
                    </a:tc>
                    <a:tc>
                      <a:txBody>
                        <a:bodyPr/>
                        <a:lstStyle/>
                        <a:p>
                          <a:r>
                            <a:rPr lang="de-DE" dirty="0"/>
                            <a:t>Reduces CTE mismatch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6450701"/>
                      </a:ext>
                    </a:extLst>
                  </a:tr>
                  <a:tr h="370840">
                    <a:tc>
                      <a:txBody>
                        <a:bodyPr/>
                        <a:lstStyle/>
                        <a:p>
                          <a:r>
                            <a:rPr lang="de-DE" dirty="0"/>
                            <a:t>Better cooling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Reduces junction temperature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94123"/>
                      </a:ext>
                    </a:extLst>
                  </a:tr>
                  <a:tr h="365760">
                    <a:tc>
                      <a:txBody>
                        <a:bodyPr/>
                        <a:lstStyle/>
                        <a:p>
                          <a:r>
                            <a:rPr lang="de-DE" dirty="0"/>
                            <a:t>Smart gate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de-DE" dirty="0"/>
                            <a:t>Reduces electrical stress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24455835"/>
                      </a:ext>
                    </a:extLst>
                  </a:tr>
                </a:tbl>
              </a:graphicData>
            </a:graphic>
          </p:graphicFrame>
        </mc:Fallback>
      </mc:AlternateContent>
    </p:spTree>
    <p:extLst>
      <p:ext uri="{BB962C8B-B14F-4D97-AF65-F5344CB8AC3E}">
        <p14:creationId xmlns:p14="http://schemas.microsoft.com/office/powerpoint/2010/main" val="219195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B2760-0A7C-F60D-C827-A818B75D4D43}"/>
              </a:ext>
            </a:extLst>
          </p:cNvPr>
          <p:cNvSpPr>
            <a:spLocks noGrp="1"/>
          </p:cNvSpPr>
          <p:nvPr>
            <p:ph type="title"/>
          </p:nvPr>
        </p:nvSpPr>
        <p:spPr>
          <a:xfrm>
            <a:off x="546021" y="323879"/>
            <a:ext cx="10515600" cy="1133445"/>
          </a:xfrm>
        </p:spPr>
        <p:txBody>
          <a:bodyPr/>
          <a:lstStyle/>
          <a:p>
            <a:r>
              <a:rPr lang="de-DE" dirty="0"/>
              <a:t>WEIBULL ANALYSIS AND FIELD CORRELATION</a:t>
            </a:r>
          </a:p>
        </p:txBody>
      </p:sp>
      <p:sp>
        <p:nvSpPr>
          <p:cNvPr id="3" name="Content Placeholder 2">
            <a:extLst>
              <a:ext uri="{FF2B5EF4-FFF2-40B4-BE49-F238E27FC236}">
                <a16:creationId xmlns:a16="http://schemas.microsoft.com/office/drawing/2014/main" id="{3B2DFEF3-51D0-CA82-903F-64B1BE411DD4}"/>
              </a:ext>
            </a:extLst>
          </p:cNvPr>
          <p:cNvSpPr>
            <a:spLocks noGrp="1"/>
          </p:cNvSpPr>
          <p:nvPr>
            <p:ph idx="1"/>
          </p:nvPr>
        </p:nvSpPr>
        <p:spPr>
          <a:xfrm>
            <a:off x="546021" y="2182783"/>
            <a:ext cx="10515600" cy="4351338"/>
          </a:xfrm>
        </p:spPr>
        <p:txBody>
          <a:bodyPr/>
          <a:lstStyle/>
          <a:p>
            <a:r>
              <a:rPr lang="de-DE" dirty="0"/>
              <a:t>Statistical method to model time-to-failure data.</a:t>
            </a:r>
          </a:p>
          <a:p>
            <a:r>
              <a:rPr lang="de-DE" dirty="0"/>
              <a:t>Allows engineers to extract lifetime characteristics.</a:t>
            </a:r>
          </a:p>
          <a:p>
            <a:r>
              <a:rPr lang="de-DE" dirty="0"/>
              <a:t>To understand whether failures occur due to earily defects, randoms events or wear-out mechanisms.</a:t>
            </a:r>
          </a:p>
          <a:p>
            <a:r>
              <a:rPr lang="de-DE" dirty="0"/>
              <a:t>Results from tests in AQG 324 and MIL-STD-750D are analysed. </a:t>
            </a:r>
          </a:p>
          <a:p>
            <a:r>
              <a:rPr lang="de-DE" dirty="0"/>
              <a:t>Weibull distribution to determine the characteristics lifetime and failure behaviour of devices.</a:t>
            </a:r>
          </a:p>
          <a:p>
            <a:pPr marL="0" indent="0">
              <a:buNone/>
            </a:pPr>
            <a:endParaRPr lang="de-DE" dirty="0"/>
          </a:p>
          <a:p>
            <a:endParaRPr lang="de-DE" dirty="0"/>
          </a:p>
        </p:txBody>
      </p:sp>
    </p:spTree>
    <p:extLst>
      <p:ext uri="{BB962C8B-B14F-4D97-AF65-F5344CB8AC3E}">
        <p14:creationId xmlns:p14="http://schemas.microsoft.com/office/powerpoint/2010/main" val="1463633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8B49-3EF3-6538-2A07-0A01F9666C13}"/>
              </a:ext>
            </a:extLst>
          </p:cNvPr>
          <p:cNvSpPr>
            <a:spLocks noGrp="1"/>
          </p:cNvSpPr>
          <p:nvPr>
            <p:ph type="title"/>
          </p:nvPr>
        </p:nvSpPr>
        <p:spPr/>
        <p:txBody>
          <a:bodyPr/>
          <a:lstStyle/>
          <a:p>
            <a:r>
              <a:rPr lang="de-DE" dirty="0"/>
              <a:t>WEIBULL ANALYSIS PROESS</a:t>
            </a:r>
          </a:p>
        </p:txBody>
      </p:sp>
      <p:sp>
        <p:nvSpPr>
          <p:cNvPr id="4" name="Rectangle 3">
            <a:extLst>
              <a:ext uri="{FF2B5EF4-FFF2-40B4-BE49-F238E27FC236}">
                <a16:creationId xmlns:a16="http://schemas.microsoft.com/office/drawing/2014/main" id="{AA05D122-4E26-35AD-02EE-CF6C46D5FD69}"/>
              </a:ext>
            </a:extLst>
          </p:cNvPr>
          <p:cNvSpPr/>
          <p:nvPr/>
        </p:nvSpPr>
        <p:spPr>
          <a:xfrm>
            <a:off x="6022390" y="1743075"/>
            <a:ext cx="2085975" cy="121920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Choose Appropriate Weibull Model</a:t>
            </a:r>
          </a:p>
        </p:txBody>
      </p:sp>
      <p:sp>
        <p:nvSpPr>
          <p:cNvPr id="5" name="Rectangle 4">
            <a:extLst>
              <a:ext uri="{FF2B5EF4-FFF2-40B4-BE49-F238E27FC236}">
                <a16:creationId xmlns:a16="http://schemas.microsoft.com/office/drawing/2014/main" id="{8829B632-CCF7-BA91-D852-665E935B59BD}"/>
              </a:ext>
            </a:extLst>
          </p:cNvPr>
          <p:cNvSpPr/>
          <p:nvPr/>
        </p:nvSpPr>
        <p:spPr>
          <a:xfrm>
            <a:off x="9618517" y="1743075"/>
            <a:ext cx="2085975" cy="1219200"/>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Estimate Weibull Parameters</a:t>
            </a:r>
          </a:p>
        </p:txBody>
      </p:sp>
      <p:sp>
        <p:nvSpPr>
          <p:cNvPr id="6" name="Rectangle 5">
            <a:extLst>
              <a:ext uri="{FF2B5EF4-FFF2-40B4-BE49-F238E27FC236}">
                <a16:creationId xmlns:a16="http://schemas.microsoft.com/office/drawing/2014/main" id="{93B3F339-0D2A-5C5B-1844-56855A524E33}"/>
              </a:ext>
            </a:extLst>
          </p:cNvPr>
          <p:cNvSpPr/>
          <p:nvPr/>
        </p:nvSpPr>
        <p:spPr>
          <a:xfrm>
            <a:off x="9618516" y="4361585"/>
            <a:ext cx="2085975" cy="1219200"/>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Plot the data on a Weibull Plot</a:t>
            </a:r>
          </a:p>
        </p:txBody>
      </p:sp>
      <p:sp>
        <p:nvSpPr>
          <p:cNvPr id="7" name="Rectangle 6">
            <a:extLst>
              <a:ext uri="{FF2B5EF4-FFF2-40B4-BE49-F238E27FC236}">
                <a16:creationId xmlns:a16="http://schemas.microsoft.com/office/drawing/2014/main" id="{DE9CBCA1-3BBE-C3B6-2E50-59187DE21260}"/>
              </a:ext>
            </a:extLst>
          </p:cNvPr>
          <p:cNvSpPr/>
          <p:nvPr/>
        </p:nvSpPr>
        <p:spPr>
          <a:xfrm>
            <a:off x="6022390" y="4361585"/>
            <a:ext cx="2085975" cy="1219200"/>
          </a:xfrm>
          <a:prstGeom prst="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Perform of Goodness of Fit Tests</a:t>
            </a:r>
          </a:p>
        </p:txBody>
      </p:sp>
      <p:sp>
        <p:nvSpPr>
          <p:cNvPr id="8" name="Rectangle 7">
            <a:extLst>
              <a:ext uri="{FF2B5EF4-FFF2-40B4-BE49-F238E27FC236}">
                <a16:creationId xmlns:a16="http://schemas.microsoft.com/office/drawing/2014/main" id="{292A8D71-6759-D613-BC7E-11C7788B5517}"/>
              </a:ext>
            </a:extLst>
          </p:cNvPr>
          <p:cNvSpPr/>
          <p:nvPr/>
        </p:nvSpPr>
        <p:spPr>
          <a:xfrm>
            <a:off x="1997662" y="4361585"/>
            <a:ext cx="2085975" cy="1219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Calculate Reliablity Metrics</a:t>
            </a:r>
          </a:p>
        </p:txBody>
      </p:sp>
      <p:sp>
        <p:nvSpPr>
          <p:cNvPr id="10" name="Rectangle 9">
            <a:extLst>
              <a:ext uri="{FF2B5EF4-FFF2-40B4-BE49-F238E27FC236}">
                <a16:creationId xmlns:a16="http://schemas.microsoft.com/office/drawing/2014/main" id="{C6B8E904-582E-2539-BBA4-4E419D9C77B5}"/>
              </a:ext>
            </a:extLst>
          </p:cNvPr>
          <p:cNvSpPr/>
          <p:nvPr/>
        </p:nvSpPr>
        <p:spPr>
          <a:xfrm>
            <a:off x="1997661" y="1743075"/>
            <a:ext cx="2085975" cy="1219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t>Collect Life</a:t>
            </a:r>
          </a:p>
        </p:txBody>
      </p:sp>
      <p:cxnSp>
        <p:nvCxnSpPr>
          <p:cNvPr id="13" name="Straight Arrow Connector 12">
            <a:extLst>
              <a:ext uri="{FF2B5EF4-FFF2-40B4-BE49-F238E27FC236}">
                <a16:creationId xmlns:a16="http://schemas.microsoft.com/office/drawing/2014/main" id="{882FB907-D510-A7AD-3F90-3A55F76D894C}"/>
              </a:ext>
            </a:extLst>
          </p:cNvPr>
          <p:cNvCxnSpPr>
            <a:stCxn id="10" idx="3"/>
            <a:endCxn id="4" idx="1"/>
          </p:cNvCxnSpPr>
          <p:nvPr/>
        </p:nvCxnSpPr>
        <p:spPr>
          <a:xfrm>
            <a:off x="4083636" y="2352675"/>
            <a:ext cx="1938754"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F442E644-7DEA-4FDA-C5C6-8ED9AE57C148}"/>
              </a:ext>
            </a:extLst>
          </p:cNvPr>
          <p:cNvCxnSpPr>
            <a:cxnSpLocks/>
            <a:endCxn id="5" idx="1"/>
          </p:cNvCxnSpPr>
          <p:nvPr/>
        </p:nvCxnSpPr>
        <p:spPr>
          <a:xfrm>
            <a:off x="8108365" y="2352675"/>
            <a:ext cx="1510152"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94698A4C-D789-768F-3346-71A63E6179D5}"/>
              </a:ext>
            </a:extLst>
          </p:cNvPr>
          <p:cNvCxnSpPr>
            <a:cxnSpLocks/>
            <a:stCxn id="5" idx="2"/>
            <a:endCxn id="6" idx="0"/>
          </p:cNvCxnSpPr>
          <p:nvPr/>
        </p:nvCxnSpPr>
        <p:spPr>
          <a:xfrm flipH="1">
            <a:off x="10661504" y="2962275"/>
            <a:ext cx="1" cy="139931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915E60A5-8480-BAC3-6AE6-119CD202AB9E}"/>
              </a:ext>
            </a:extLst>
          </p:cNvPr>
          <p:cNvCxnSpPr>
            <a:cxnSpLocks/>
            <a:stCxn id="6" idx="1"/>
            <a:endCxn id="7" idx="3"/>
          </p:cNvCxnSpPr>
          <p:nvPr/>
        </p:nvCxnSpPr>
        <p:spPr>
          <a:xfrm flipH="1">
            <a:off x="8108365" y="4971185"/>
            <a:ext cx="1510151"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BACCA3B8-E293-10C3-9DA0-159E4107010A}"/>
              </a:ext>
            </a:extLst>
          </p:cNvPr>
          <p:cNvCxnSpPr>
            <a:cxnSpLocks/>
            <a:stCxn id="7" idx="1"/>
            <a:endCxn id="8" idx="3"/>
          </p:cNvCxnSpPr>
          <p:nvPr/>
        </p:nvCxnSpPr>
        <p:spPr>
          <a:xfrm flipH="1">
            <a:off x="4083637" y="4971185"/>
            <a:ext cx="1938753" cy="0"/>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82365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85D9-3400-EFB1-05BD-DEDAF4869642}"/>
              </a:ext>
            </a:extLst>
          </p:cNvPr>
          <p:cNvSpPr>
            <a:spLocks noGrp="1"/>
          </p:cNvSpPr>
          <p:nvPr>
            <p:ph type="title"/>
          </p:nvPr>
        </p:nvSpPr>
        <p:spPr/>
        <p:txBody>
          <a:bodyPr/>
          <a:lstStyle/>
          <a:p>
            <a:r>
              <a:rPr lang="de-DE" dirty="0"/>
              <a:t>METHODOLOY FOR WEIBULL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0A51DD-AA27-CD2B-7F12-5CE8FA694763}"/>
                  </a:ext>
                </a:extLst>
              </p:cNvPr>
              <p:cNvSpPr>
                <a:spLocks noGrp="1"/>
              </p:cNvSpPr>
              <p:nvPr>
                <p:ph idx="1"/>
              </p:nvPr>
            </p:nvSpPr>
            <p:spPr>
              <a:xfrm>
                <a:off x="546020" y="1593151"/>
                <a:ext cx="10925543" cy="4351338"/>
              </a:xfrm>
            </p:spPr>
            <p:txBody>
              <a:bodyPr/>
              <a:lstStyle/>
              <a:p>
                <a:r>
                  <a:rPr lang="de-DE" dirty="0"/>
                  <a:t>Cumulative probability of failure, F (t) = 1 - </a:t>
                </a:r>
                <a14:m>
                  <m:oMath xmlns:m="http://schemas.openxmlformats.org/officeDocument/2006/math">
                    <m:sSup>
                      <m:sSupPr>
                        <m:ctrlPr>
                          <a:rPr lang="de-DE" i="1">
                            <a:latin typeface="Cambria Math" panose="02040503050406030204" pitchFamily="18" charset="0"/>
                          </a:rPr>
                        </m:ctrlPr>
                      </m:sSupPr>
                      <m:e>
                        <m:r>
                          <a:rPr lang="de-DE" i="1">
                            <a:latin typeface="Cambria Math" panose="02040503050406030204" pitchFamily="18" charset="0"/>
                          </a:rPr>
                          <m:t>𝑒</m:t>
                        </m:r>
                      </m:e>
                      <m:sup>
                        <m:sSup>
                          <m:sSupPr>
                            <m:ctrlPr>
                              <a:rPr lang="de-DE" i="1" smtClean="0">
                                <a:latin typeface="Cambria Math" panose="02040503050406030204" pitchFamily="18" charset="0"/>
                              </a:rPr>
                            </m:ctrlPr>
                          </m:sSupPr>
                          <m:e>
                            <m:r>
                              <a:rPr lang="de-DE" i="1">
                                <a:latin typeface="Cambria Math" panose="02040503050406030204" pitchFamily="18" charset="0"/>
                              </a:rPr>
                              <m:t>−</m:t>
                            </m:r>
                            <m:r>
                              <a:rPr lang="de-DE" i="1" smtClean="0">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𝑡</m:t>
                                </m:r>
                              </m:num>
                              <m:den>
                                <m:r>
                                  <a:rPr lang="de-DE" i="1">
                                    <a:latin typeface="Cambria Math" panose="02040503050406030204" pitchFamily="18" charset="0"/>
                                    <a:ea typeface="Cambria Math" panose="02040503050406030204" pitchFamily="18" charset="0"/>
                                  </a:rPr>
                                  <m:t>𝜂</m:t>
                                </m:r>
                              </m:den>
                            </m:f>
                            <m:r>
                              <a:rPr lang="de-DE" i="1">
                                <a:latin typeface="Cambria Math" panose="02040503050406030204" pitchFamily="18" charset="0"/>
                              </a:rPr>
                              <m:t>)</m:t>
                            </m:r>
                          </m:e>
                          <m:sup>
                            <m:r>
                              <a:rPr lang="de-DE" i="1">
                                <a:latin typeface="Cambria Math" panose="02040503050406030204" pitchFamily="18" charset="0"/>
                                <a:ea typeface="Cambria Math" panose="02040503050406030204" pitchFamily="18" charset="0"/>
                              </a:rPr>
                              <m:t>𝛽</m:t>
                            </m:r>
                          </m:sup>
                        </m:sSup>
                      </m:sup>
                    </m:sSup>
                  </m:oMath>
                </a14:m>
                <a:endParaRPr lang="de-DE" dirty="0"/>
              </a:p>
              <a:p>
                <a:r>
                  <a:rPr lang="en-US" dirty="0"/>
                  <a:t>Effectively captures the behavior of failure processes.</a:t>
                </a:r>
              </a:p>
              <a:p>
                <a:r>
                  <a:rPr lang="en-US" dirty="0"/>
                  <a:t>Depends on time and can describe different types of failure rates.</a:t>
                </a:r>
                <a:endParaRPr lang="de-DE" dirty="0"/>
              </a:p>
              <a:p>
                <a:r>
                  <a:rPr lang="de-DE" dirty="0"/>
                  <a:t>Linearised: ln (-ln (1- F(t))) = </a:t>
                </a:r>
                <a14:m>
                  <m:oMath xmlns:m="http://schemas.openxmlformats.org/officeDocument/2006/math">
                    <m:r>
                      <a:rPr lang="de-DE" i="1">
                        <a:latin typeface="Cambria Math" panose="02040503050406030204" pitchFamily="18" charset="0"/>
                        <a:ea typeface="Cambria Math" panose="02040503050406030204" pitchFamily="18" charset="0"/>
                      </a:rPr>
                      <m:t>𝛽</m:t>
                    </m:r>
                    <m:func>
                      <m:funcPr>
                        <m:ctrlPr>
                          <a:rPr lang="de-DE" b="0" i="1" smtClean="0">
                            <a:latin typeface="Cambria Math" panose="02040503050406030204" pitchFamily="18" charset="0"/>
                            <a:ea typeface="Cambria Math" panose="02040503050406030204" pitchFamily="18" charset="0"/>
                          </a:rPr>
                        </m:ctrlPr>
                      </m:funcPr>
                      <m:fName>
                        <m:r>
                          <m:rPr>
                            <m:sty m:val="p"/>
                          </m:rPr>
                          <a:rPr lang="de-DE" b="0" i="0" smtClean="0">
                            <a:latin typeface="Cambria Math" panose="02040503050406030204" pitchFamily="18" charset="0"/>
                            <a:ea typeface="Cambria Math" panose="02040503050406030204" pitchFamily="18" charset="0"/>
                          </a:rPr>
                          <m:t>ln</m:t>
                        </m:r>
                      </m:fName>
                      <m:e>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𝑡</m:t>
                            </m:r>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𝛽</m:t>
                        </m:r>
                        <m:func>
                          <m:funcPr>
                            <m:ctrlPr>
                              <a:rPr lang="de-DE" b="0" i="1" smtClean="0">
                                <a:latin typeface="Cambria Math" panose="02040503050406030204" pitchFamily="18" charset="0"/>
                                <a:ea typeface="Cambria Math" panose="02040503050406030204" pitchFamily="18" charset="0"/>
                              </a:rPr>
                            </m:ctrlPr>
                          </m:funcPr>
                          <m:fName>
                            <m:r>
                              <m:rPr>
                                <m:sty m:val="p"/>
                              </m:rPr>
                              <a:rPr lang="de-DE" b="0" i="0" smtClean="0">
                                <a:latin typeface="Cambria Math" panose="02040503050406030204" pitchFamily="18" charset="0"/>
                                <a:ea typeface="Cambria Math" panose="02040503050406030204" pitchFamily="18" charset="0"/>
                              </a:rPr>
                              <m:t>ln</m:t>
                            </m:r>
                          </m:fName>
                          <m:e>
                            <m:r>
                              <a:rPr lang="de-DE" b="0" i="1" smtClean="0">
                                <a:latin typeface="Cambria Math" panose="02040503050406030204" pitchFamily="18" charset="0"/>
                                <a:ea typeface="Cambria Math" panose="02040503050406030204" pitchFamily="18" charset="0"/>
                              </a:rPr>
                              <m:t>(</m:t>
                            </m:r>
                          </m:e>
                        </m:func>
                      </m:e>
                    </m:func>
                  </m:oMath>
                </a14:m>
                <a:r>
                  <a:rPr lang="el-GR" dirty="0">
                    <a:latin typeface="Cambria Math" panose="02040503050406030204" pitchFamily="18" charset="0"/>
                    <a:ea typeface="Cambria Math" panose="02040503050406030204" pitchFamily="18" charset="0"/>
                  </a:rPr>
                  <a:t>η</a:t>
                </a:r>
                <a:r>
                  <a:rPr lang="de-DE" dirty="0">
                    <a:latin typeface="Cambria Math" panose="02040503050406030204" pitchFamily="18" charset="0"/>
                    <a:ea typeface="Cambria Math" panose="02040503050406030204" pitchFamily="18" charset="0"/>
                  </a:rPr>
                  <a:t>)</a:t>
                </a:r>
              </a:p>
              <a:p>
                <a14:m>
                  <m:oMath xmlns:m="http://schemas.openxmlformats.org/officeDocument/2006/math">
                    <m:r>
                      <a:rPr lang="de-DE" i="1">
                        <a:latin typeface="Cambria Math" panose="02040503050406030204" pitchFamily="18" charset="0"/>
                        <a:ea typeface="Cambria Math" panose="02040503050406030204" pitchFamily="18" charset="0"/>
                      </a:rPr>
                      <m:t>𝛽</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𝑠𝑙𝑜𝑝𝑒</m:t>
                    </m:r>
                    <m:r>
                      <a:rPr lang="de-DE" b="0" i="1" smtClean="0">
                        <a:latin typeface="Cambria Math" panose="02040503050406030204" pitchFamily="18" charset="0"/>
                        <a:ea typeface="Cambria Math" panose="02040503050406030204" pitchFamily="18" charset="0"/>
                      </a:rPr>
                      <m:t>.</m:t>
                    </m:r>
                  </m:oMath>
                </a14:m>
                <a:endParaRPr lang="de-DE" b="0" dirty="0">
                  <a:ea typeface="Cambria Math" panose="02040503050406030204" pitchFamily="18" charset="0"/>
                </a:endParaRPr>
              </a:p>
              <a:p>
                <a:r>
                  <a:rPr lang="el-GR" dirty="0">
                    <a:latin typeface="Cambria Math" panose="02040503050406030204" pitchFamily="18" charset="0"/>
                    <a:ea typeface="Cambria Math" panose="02040503050406030204" pitchFamily="18" charset="0"/>
                  </a:rPr>
                  <a:t>η</a:t>
                </a:r>
                <a:r>
                  <a:rPr lang="de-DE" dirty="0">
                    <a:latin typeface="Cambria Math" panose="02040503050406030204" pitchFamily="18" charset="0"/>
                    <a:ea typeface="Cambria Math" panose="02040503050406030204" pitchFamily="18" charset="0"/>
                  </a:rPr>
                  <a:t> = Characteristic Life. </a:t>
                </a:r>
                <a:endParaRPr lang="de-DE" dirty="0"/>
              </a:p>
            </p:txBody>
          </p:sp>
        </mc:Choice>
        <mc:Fallback>
          <p:sp>
            <p:nvSpPr>
              <p:cNvPr id="3" name="Content Placeholder 2">
                <a:extLst>
                  <a:ext uri="{FF2B5EF4-FFF2-40B4-BE49-F238E27FC236}">
                    <a16:creationId xmlns:a16="http://schemas.microsoft.com/office/drawing/2014/main" id="{6D0A51DD-AA27-CD2B-7F12-5CE8FA694763}"/>
                  </a:ext>
                </a:extLst>
              </p:cNvPr>
              <p:cNvSpPr>
                <a:spLocks noGrp="1" noRot="1" noChangeAspect="1" noMove="1" noResize="1" noEditPoints="1" noAdjustHandles="1" noChangeArrowheads="1" noChangeShapeType="1" noTextEdit="1"/>
              </p:cNvSpPr>
              <p:nvPr>
                <p:ph idx="1"/>
              </p:nvPr>
            </p:nvSpPr>
            <p:spPr>
              <a:xfrm>
                <a:off x="546020" y="1593151"/>
                <a:ext cx="10925543" cy="4351338"/>
              </a:xfrm>
              <a:blipFill>
                <a:blip r:embed="rId2"/>
                <a:stretch>
                  <a:fillRect l="-1004"/>
                </a:stretch>
              </a:blipFill>
            </p:spPr>
            <p:txBody>
              <a:bodyPr/>
              <a:lstStyle/>
              <a:p>
                <a:r>
                  <a:rPr lang="de-DE">
                    <a:noFill/>
                  </a:rPr>
                  <a:t> </a:t>
                </a:r>
              </a:p>
            </p:txBody>
          </p:sp>
        </mc:Fallback>
      </mc:AlternateContent>
    </p:spTree>
    <p:extLst>
      <p:ext uri="{BB962C8B-B14F-4D97-AF65-F5344CB8AC3E}">
        <p14:creationId xmlns:p14="http://schemas.microsoft.com/office/powerpoint/2010/main" val="3690482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BA3D3-3C29-B9E7-222E-E1D7A8FB572F}"/>
              </a:ext>
            </a:extLst>
          </p:cNvPr>
          <p:cNvPicPr>
            <a:picLocks noChangeAspect="1"/>
          </p:cNvPicPr>
          <p:nvPr/>
        </p:nvPicPr>
        <p:blipFill>
          <a:blip r:embed="rId2"/>
          <a:stretch>
            <a:fillRect/>
          </a:stretch>
        </p:blipFill>
        <p:spPr>
          <a:xfrm>
            <a:off x="1276350" y="274880"/>
            <a:ext cx="8768056" cy="6308240"/>
          </a:xfrm>
          <a:prstGeom prst="rect">
            <a:avLst/>
          </a:prstGeom>
        </p:spPr>
      </p:pic>
    </p:spTree>
    <p:extLst>
      <p:ext uri="{BB962C8B-B14F-4D97-AF65-F5344CB8AC3E}">
        <p14:creationId xmlns:p14="http://schemas.microsoft.com/office/powerpoint/2010/main" val="425283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B793C-A8A0-A234-5485-588CC9994092}"/>
              </a:ext>
            </a:extLst>
          </p:cNvPr>
          <p:cNvSpPr>
            <a:spLocks noGrp="1"/>
          </p:cNvSpPr>
          <p:nvPr>
            <p:ph type="title"/>
          </p:nvPr>
        </p:nvSpPr>
        <p:spPr/>
        <p:txBody>
          <a:bodyPr/>
          <a:lstStyle/>
          <a:p>
            <a:r>
              <a:rPr lang="de-DE" dirty="0"/>
              <a:t>TO SUM UP</a:t>
            </a:r>
          </a:p>
        </p:txBody>
      </p:sp>
      <p:graphicFrame>
        <p:nvGraphicFramePr>
          <p:cNvPr id="4" name="Content Placeholder 2">
            <a:extLst>
              <a:ext uri="{FF2B5EF4-FFF2-40B4-BE49-F238E27FC236}">
                <a16:creationId xmlns:a16="http://schemas.microsoft.com/office/drawing/2014/main" id="{3C8FB4BD-8340-1D13-3E4F-FF619F1C3045}"/>
              </a:ext>
            </a:extLst>
          </p:cNvPr>
          <p:cNvGraphicFramePr>
            <a:graphicFrameLocks noGrp="1"/>
          </p:cNvGraphicFramePr>
          <p:nvPr>
            <p:ph idx="1"/>
            <p:extLst>
              <p:ext uri="{D42A27DB-BD31-4B8C-83A1-F6EECF244321}">
                <p14:modId xmlns:p14="http://schemas.microsoft.com/office/powerpoint/2010/main" val="2818430660"/>
              </p:ext>
            </p:extLst>
          </p:nvPr>
        </p:nvGraphicFramePr>
        <p:xfrm>
          <a:off x="581025" y="2341563"/>
          <a:ext cx="11029950" cy="38142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7002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C625-38A0-1664-2A21-267570DE69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C47A3C7-27CC-4AB9-7FF7-D53CC1495A9F}"/>
              </a:ext>
            </a:extLst>
          </p:cNvPr>
          <p:cNvSpPr>
            <a:spLocks noGrp="1"/>
          </p:cNvSpPr>
          <p:nvPr>
            <p:ph type="title"/>
          </p:nvPr>
        </p:nvSpPr>
        <p:spPr/>
        <p:txBody>
          <a:bodyPr/>
          <a:lstStyle/>
          <a:p>
            <a:r>
              <a:rPr lang="de-DE" dirty="0"/>
              <a:t>AGENDA</a:t>
            </a:r>
          </a:p>
        </p:txBody>
      </p:sp>
      <p:sp>
        <p:nvSpPr>
          <p:cNvPr id="3" name="TextBox 2">
            <a:extLst>
              <a:ext uri="{FF2B5EF4-FFF2-40B4-BE49-F238E27FC236}">
                <a16:creationId xmlns:a16="http://schemas.microsoft.com/office/drawing/2014/main" id="{E2B169D1-2C76-A906-1ECA-31465555F815}"/>
              </a:ext>
            </a:extLst>
          </p:cNvPr>
          <p:cNvSpPr txBox="1"/>
          <p:nvPr/>
        </p:nvSpPr>
        <p:spPr>
          <a:xfrm>
            <a:off x="1741500" y="1805806"/>
            <a:ext cx="1564852" cy="400110"/>
          </a:xfrm>
          <a:prstGeom prst="rect">
            <a:avLst/>
          </a:prstGeom>
          <a:noFill/>
        </p:spPr>
        <p:txBody>
          <a:bodyPr wrap="none" rtlCol="0">
            <a:spAutoFit/>
          </a:bodyPr>
          <a:lstStyle/>
          <a:p>
            <a:r>
              <a:rPr lang="de-DE" sz="2000" dirty="0"/>
              <a:t>Introduction</a:t>
            </a:r>
          </a:p>
        </p:txBody>
      </p:sp>
      <p:sp>
        <p:nvSpPr>
          <p:cNvPr id="5" name="TextBox 4">
            <a:extLst>
              <a:ext uri="{FF2B5EF4-FFF2-40B4-BE49-F238E27FC236}">
                <a16:creationId xmlns:a16="http://schemas.microsoft.com/office/drawing/2014/main" id="{9776AC17-2ECC-BA3D-091C-05854A8C4D32}"/>
              </a:ext>
            </a:extLst>
          </p:cNvPr>
          <p:cNvSpPr txBox="1"/>
          <p:nvPr/>
        </p:nvSpPr>
        <p:spPr>
          <a:xfrm>
            <a:off x="1741500" y="3751286"/>
            <a:ext cx="4758431" cy="400110"/>
          </a:xfrm>
          <a:prstGeom prst="rect">
            <a:avLst/>
          </a:prstGeom>
          <a:noFill/>
        </p:spPr>
        <p:txBody>
          <a:bodyPr wrap="square" rtlCol="0">
            <a:spAutoFit/>
          </a:bodyPr>
          <a:lstStyle/>
          <a:p>
            <a:r>
              <a:rPr lang="de-DE" sz="2000" dirty="0"/>
              <a:t>Reliability Standards and Fault Models </a:t>
            </a:r>
          </a:p>
        </p:txBody>
      </p:sp>
      <p:sp>
        <p:nvSpPr>
          <p:cNvPr id="6" name="TextBox 5">
            <a:extLst>
              <a:ext uri="{FF2B5EF4-FFF2-40B4-BE49-F238E27FC236}">
                <a16:creationId xmlns:a16="http://schemas.microsoft.com/office/drawing/2014/main" id="{BDEF843C-F7D7-79DA-A501-281C5EC8ECF4}"/>
              </a:ext>
            </a:extLst>
          </p:cNvPr>
          <p:cNvSpPr txBox="1"/>
          <p:nvPr/>
        </p:nvSpPr>
        <p:spPr>
          <a:xfrm>
            <a:off x="1741500" y="4686871"/>
            <a:ext cx="4758431" cy="400110"/>
          </a:xfrm>
          <a:prstGeom prst="rect">
            <a:avLst/>
          </a:prstGeom>
          <a:noFill/>
        </p:spPr>
        <p:txBody>
          <a:bodyPr wrap="square" rtlCol="0">
            <a:spAutoFit/>
          </a:bodyPr>
          <a:lstStyle/>
          <a:p>
            <a:r>
              <a:rPr lang="de-DE" sz="2000" dirty="0"/>
              <a:t>Role of Weibull cumulative distribution</a:t>
            </a:r>
          </a:p>
        </p:txBody>
      </p:sp>
      <p:sp>
        <p:nvSpPr>
          <p:cNvPr id="7" name="TextBox 6">
            <a:extLst>
              <a:ext uri="{FF2B5EF4-FFF2-40B4-BE49-F238E27FC236}">
                <a16:creationId xmlns:a16="http://schemas.microsoft.com/office/drawing/2014/main" id="{D76AD1B4-496D-87E9-75B7-341B8991EBF3}"/>
              </a:ext>
            </a:extLst>
          </p:cNvPr>
          <p:cNvSpPr txBox="1"/>
          <p:nvPr/>
        </p:nvSpPr>
        <p:spPr>
          <a:xfrm>
            <a:off x="1741501" y="5370969"/>
            <a:ext cx="4758431" cy="400110"/>
          </a:xfrm>
          <a:prstGeom prst="rect">
            <a:avLst/>
          </a:prstGeom>
          <a:noFill/>
        </p:spPr>
        <p:txBody>
          <a:bodyPr wrap="square" rtlCol="0">
            <a:spAutoFit/>
          </a:bodyPr>
          <a:lstStyle/>
          <a:p>
            <a:r>
              <a:rPr lang="de-DE" sz="2000" dirty="0"/>
              <a:t>Conclusion</a:t>
            </a:r>
          </a:p>
        </p:txBody>
      </p:sp>
      <p:sp>
        <p:nvSpPr>
          <p:cNvPr id="8" name="TextBox 7">
            <a:extLst>
              <a:ext uri="{FF2B5EF4-FFF2-40B4-BE49-F238E27FC236}">
                <a16:creationId xmlns:a16="http://schemas.microsoft.com/office/drawing/2014/main" id="{9A57ED6B-4D15-42C9-6314-4F7625E7CE25}"/>
              </a:ext>
            </a:extLst>
          </p:cNvPr>
          <p:cNvSpPr txBox="1"/>
          <p:nvPr/>
        </p:nvSpPr>
        <p:spPr>
          <a:xfrm>
            <a:off x="1741500" y="2815701"/>
            <a:ext cx="2723823" cy="400110"/>
          </a:xfrm>
          <a:prstGeom prst="rect">
            <a:avLst/>
          </a:prstGeom>
          <a:noFill/>
        </p:spPr>
        <p:txBody>
          <a:bodyPr wrap="none" rtlCol="0">
            <a:spAutoFit/>
          </a:bodyPr>
          <a:lstStyle/>
          <a:p>
            <a:r>
              <a:rPr lang="de-DE" sz="2000" dirty="0"/>
              <a:t>History and Relevance</a:t>
            </a:r>
          </a:p>
        </p:txBody>
      </p:sp>
    </p:spTree>
    <p:custDataLst>
      <p:tags r:id="rId1"/>
    </p:custDataLst>
    <p:extLst>
      <p:ext uri="{BB962C8B-B14F-4D97-AF65-F5344CB8AC3E}">
        <p14:creationId xmlns:p14="http://schemas.microsoft.com/office/powerpoint/2010/main" val="4281735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02DBD-71A4-1027-3F14-9890C8247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C9D18-2815-97F3-2D1E-7B8C358A5084}"/>
              </a:ext>
            </a:extLst>
          </p:cNvPr>
          <p:cNvSpPr>
            <a:spLocks noGrp="1"/>
          </p:cNvSpPr>
          <p:nvPr>
            <p:ph type="title"/>
          </p:nvPr>
        </p:nvSpPr>
        <p:spPr/>
        <p:txBody>
          <a:bodyPr/>
          <a:lstStyle/>
          <a:p>
            <a:r>
              <a:rPr lang="de-DE" dirty="0"/>
              <a:t>TAKEWAYS.</a:t>
            </a:r>
          </a:p>
        </p:txBody>
      </p:sp>
      <p:sp>
        <p:nvSpPr>
          <p:cNvPr id="3" name="Content Placeholder 2">
            <a:extLst>
              <a:ext uri="{FF2B5EF4-FFF2-40B4-BE49-F238E27FC236}">
                <a16:creationId xmlns:a16="http://schemas.microsoft.com/office/drawing/2014/main" id="{8E13F6C9-CBD3-B48C-4C68-3A0C35DFE09D}"/>
              </a:ext>
            </a:extLst>
          </p:cNvPr>
          <p:cNvSpPr>
            <a:spLocks noGrp="1"/>
          </p:cNvSpPr>
          <p:nvPr>
            <p:ph idx="1"/>
          </p:nvPr>
        </p:nvSpPr>
        <p:spPr>
          <a:xfrm>
            <a:off x="799079" y="1655400"/>
            <a:ext cx="10087996" cy="4459650"/>
          </a:xfrm>
        </p:spPr>
        <p:txBody>
          <a:bodyPr/>
          <a:lstStyle/>
          <a:p>
            <a:pPr marL="305435" indent="-305435"/>
            <a:r>
              <a:rPr lang="en-US" dirty="0">
                <a:ea typeface="+mn-lt"/>
                <a:cs typeface="+mn-lt"/>
              </a:rPr>
              <a:t>Tests do not improve lifetime.</a:t>
            </a:r>
          </a:p>
          <a:p>
            <a:pPr marL="305435" indent="-305435"/>
            <a:r>
              <a:rPr lang="en-US" dirty="0">
                <a:ea typeface="+mn-lt"/>
                <a:cs typeface="+mn-lt"/>
              </a:rPr>
              <a:t>They reveal what needs to be improved.</a:t>
            </a:r>
          </a:p>
          <a:p>
            <a:pPr marL="305435" indent="-305435"/>
            <a:r>
              <a:rPr lang="de-DE" dirty="0"/>
              <a:t>Calculated values are too conservative.</a:t>
            </a:r>
          </a:p>
          <a:p>
            <a:pPr marL="305435" indent="-305435"/>
            <a:r>
              <a:rPr lang="de-DE" dirty="0"/>
              <a:t>Field data is not always available.</a:t>
            </a:r>
          </a:p>
          <a:p>
            <a:pPr marL="305435" indent="-305435"/>
            <a:r>
              <a:rPr lang="de-DE" dirty="0"/>
              <a:t>Accelerated tests might use overestimated conditions.</a:t>
            </a:r>
          </a:p>
          <a:p>
            <a:pPr marL="305435" indent="-305435"/>
            <a:r>
              <a:rPr lang="de-DE" dirty="0"/>
              <a:t>All test output can be used and combined with Webull to provide better reliable and lifetime data. </a:t>
            </a:r>
          </a:p>
        </p:txBody>
      </p:sp>
    </p:spTree>
    <p:extLst>
      <p:ext uri="{BB962C8B-B14F-4D97-AF65-F5344CB8AC3E}">
        <p14:creationId xmlns:p14="http://schemas.microsoft.com/office/powerpoint/2010/main" val="3069103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0581E-04A1-03EE-D288-AAD8FB578DBB}"/>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08001801-4393-7CDC-1DDA-D4E7FE6E588F}"/>
              </a:ext>
            </a:extLst>
          </p:cNvPr>
          <p:cNvSpPr>
            <a:spLocks noGrp="1"/>
          </p:cNvSpPr>
          <p:nvPr>
            <p:ph type="title"/>
          </p:nvPr>
        </p:nvSpPr>
        <p:spPr/>
        <p:txBody>
          <a:bodyPr/>
          <a:lstStyle/>
          <a:p>
            <a:r>
              <a:rPr lang="de-DE" dirty="0"/>
              <a:t>CONTACT</a:t>
            </a:r>
          </a:p>
        </p:txBody>
      </p:sp>
      <p:sp>
        <p:nvSpPr>
          <p:cNvPr id="6" name="Textplatzhalter 5">
            <a:extLst>
              <a:ext uri="{FF2B5EF4-FFF2-40B4-BE49-F238E27FC236}">
                <a16:creationId xmlns:a16="http://schemas.microsoft.com/office/drawing/2014/main" id="{AA563DEE-EC46-9AC4-1260-0FEC6892EE4E}"/>
              </a:ext>
            </a:extLst>
          </p:cNvPr>
          <p:cNvSpPr>
            <a:spLocks noGrp="1"/>
          </p:cNvSpPr>
          <p:nvPr>
            <p:ph type="body" sz="quarter" idx="16"/>
          </p:nvPr>
        </p:nvSpPr>
        <p:spPr/>
        <p:txBody>
          <a:bodyPr/>
          <a:lstStyle/>
          <a:p>
            <a:r>
              <a:rPr lang="de-DE" dirty="0"/>
              <a:t>Rubayet Kamal</a:t>
            </a:r>
          </a:p>
          <a:p>
            <a:r>
              <a:rPr lang="de-DE" dirty="0"/>
              <a:t>+49 176 40063941</a:t>
            </a:r>
            <a:br>
              <a:rPr lang="de-DE" dirty="0"/>
            </a:br>
            <a:r>
              <a:rPr lang="de-DE" dirty="0">
                <a:hlinkClick r:id="rId3"/>
              </a:rPr>
              <a:t>rubayet.kamal@stud.hshl.de</a:t>
            </a:r>
            <a:endParaRPr lang="de-DE" dirty="0"/>
          </a:p>
          <a:p>
            <a:endParaRPr lang="de-DE" dirty="0"/>
          </a:p>
        </p:txBody>
      </p:sp>
      <p:pic>
        <p:nvPicPr>
          <p:cNvPr id="8" name="Grafik 7">
            <a:extLst>
              <a:ext uri="{FF2B5EF4-FFF2-40B4-BE49-F238E27FC236}">
                <a16:creationId xmlns:a16="http://schemas.microsoft.com/office/drawing/2014/main" id="{DCA11961-5953-4132-D34C-F807BF7D8DEA}"/>
              </a:ext>
            </a:extLst>
          </p:cNvPr>
          <p:cNvPicPr>
            <a:picLocks/>
          </p:cNvPicPr>
          <p:nvPr/>
        </p:nvPicPr>
        <p:blipFill>
          <a:blip r:embed="rId4">
            <a:extLst>
              <a:ext uri="{28A0092B-C50C-407E-A947-70E740481C1C}">
                <a14:useLocalDpi xmlns:a14="http://schemas.microsoft.com/office/drawing/2010/main" val="0"/>
              </a:ext>
            </a:extLst>
          </a:blip>
          <a:srcRect l="16667" r="16667"/>
          <a:stretch/>
        </p:blipFill>
        <p:spPr>
          <a:xfrm>
            <a:off x="546021" y="1476101"/>
            <a:ext cx="3869894" cy="3869894"/>
          </a:xfrm>
          <a:prstGeom prst="ellipse">
            <a:avLst/>
          </a:prstGeom>
        </p:spPr>
      </p:pic>
      <p:pic>
        <p:nvPicPr>
          <p:cNvPr id="2" name="Picture 1" descr="A logo with black text&#10;&#10;AI-generated content may be incorrect.">
            <a:extLst>
              <a:ext uri="{FF2B5EF4-FFF2-40B4-BE49-F238E27FC236}">
                <a16:creationId xmlns:a16="http://schemas.microsoft.com/office/drawing/2014/main" id="{CD2E2D43-B510-F213-A515-C7D01C27BA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7528" y="5429138"/>
            <a:ext cx="2914472" cy="1002064"/>
          </a:xfrm>
          <a:prstGeom prst="rect">
            <a:avLst/>
          </a:prstGeom>
        </p:spPr>
      </p:pic>
    </p:spTree>
    <p:custDataLst>
      <p:tags r:id="rId1"/>
    </p:custDataLst>
    <p:extLst>
      <p:ext uri="{BB962C8B-B14F-4D97-AF65-F5344CB8AC3E}">
        <p14:creationId xmlns:p14="http://schemas.microsoft.com/office/powerpoint/2010/main" val="399128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C18CF-A7A0-270A-FE35-1ED4D1735E47}"/>
            </a:ext>
          </a:extLst>
        </p:cNvPr>
        <p:cNvGrpSpPr/>
        <p:nvPr/>
      </p:nvGrpSpPr>
      <p:grpSpPr>
        <a:xfrm>
          <a:off x="0" y="0"/>
          <a:ext cx="0" cy="0"/>
          <a:chOff x="0" y="0"/>
          <a:chExt cx="0" cy="0"/>
        </a:xfrm>
      </p:grpSpPr>
      <p:pic>
        <p:nvPicPr>
          <p:cNvPr id="3" name="Picture 2" descr="A logo with black text&#10;&#10;AI-generated content may be incorrect.">
            <a:extLst>
              <a:ext uri="{FF2B5EF4-FFF2-40B4-BE49-F238E27FC236}">
                <a16:creationId xmlns:a16="http://schemas.microsoft.com/office/drawing/2014/main" id="{5A7EE4F2-98CA-A6A5-60A9-3A8AD4E33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7528" y="5429138"/>
            <a:ext cx="2914472" cy="1002064"/>
          </a:xfrm>
          <a:prstGeom prst="rect">
            <a:avLst/>
          </a:prstGeom>
        </p:spPr>
      </p:pic>
    </p:spTree>
    <p:custDataLst>
      <p:tags r:id="rId1"/>
    </p:custDataLst>
    <p:extLst>
      <p:ext uri="{BB962C8B-B14F-4D97-AF65-F5344CB8AC3E}">
        <p14:creationId xmlns:p14="http://schemas.microsoft.com/office/powerpoint/2010/main" val="2306774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E38D-AB16-4889-E477-61A772E8B75F}"/>
              </a:ext>
            </a:extLst>
          </p:cNvPr>
          <p:cNvSpPr>
            <a:spLocks noGrp="1"/>
          </p:cNvSpPr>
          <p:nvPr>
            <p:ph type="title"/>
          </p:nvPr>
        </p:nvSpPr>
        <p:spPr/>
        <p:txBody>
          <a:bodyPr/>
          <a:lstStyle/>
          <a:p>
            <a:r>
              <a:rPr lang="de-DE" dirty="0"/>
              <a:t>References</a:t>
            </a:r>
          </a:p>
        </p:txBody>
      </p:sp>
      <p:sp>
        <p:nvSpPr>
          <p:cNvPr id="3" name="Content Placeholder 2">
            <a:extLst>
              <a:ext uri="{FF2B5EF4-FFF2-40B4-BE49-F238E27FC236}">
                <a16:creationId xmlns:a16="http://schemas.microsoft.com/office/drawing/2014/main" id="{9EF52F19-0156-19FA-5A28-D5A8D40635FA}"/>
              </a:ext>
            </a:extLst>
          </p:cNvPr>
          <p:cNvSpPr>
            <a:spLocks noGrp="1"/>
          </p:cNvSpPr>
          <p:nvPr>
            <p:ph idx="1"/>
          </p:nvPr>
        </p:nvSpPr>
        <p:spPr>
          <a:xfrm>
            <a:off x="546021" y="1160086"/>
            <a:ext cx="10979040" cy="5697914"/>
          </a:xfrm>
        </p:spPr>
        <p:txBody>
          <a:bodyPr/>
          <a:lstStyle/>
          <a:p>
            <a:pPr marL="0" indent="0">
              <a:buNone/>
            </a:pPr>
            <a:r>
              <a:rPr lang="de-DE" sz="1200" dirty="0"/>
              <a:t>[Slide 4]	</a:t>
            </a:r>
            <a:r>
              <a:rPr lang="de-DE" sz="1200" dirty="0">
                <a:hlinkClick r:id="rId2"/>
              </a:rPr>
              <a:t>https://www.exro.com/industry-insights/ev-power-electronics-explained</a:t>
            </a:r>
            <a:endParaRPr lang="de-DE" sz="1200" dirty="0"/>
          </a:p>
          <a:p>
            <a:pPr marL="0" indent="0">
              <a:buNone/>
            </a:pPr>
            <a:r>
              <a:rPr lang="de-DE" sz="1200" dirty="0"/>
              <a:t>[Slide 5]	</a:t>
            </a:r>
            <a:r>
              <a:rPr lang="de-DE" sz="1200" dirty="0">
                <a:hlinkClick r:id="rId3"/>
              </a:rPr>
              <a:t>https://www.everythingpe.com/community/what-is-a-traction-inverter</a:t>
            </a:r>
            <a:endParaRPr lang="de-DE" sz="1200" dirty="0"/>
          </a:p>
          <a:p>
            <a:pPr marL="0" indent="0">
              <a:buNone/>
            </a:pPr>
            <a:r>
              <a:rPr lang="de-DE" sz="1200" dirty="0"/>
              <a:t>[Slide 6]	</a:t>
            </a:r>
            <a:r>
              <a:rPr lang="de-DE" sz="1200" dirty="0">
                <a:hlinkClick r:id="rId4"/>
              </a:rPr>
              <a:t>https://www.researchgate.net/figure/Cross-sectional-view-of-wire-bonded-IGBT-power-modules_fig1_363848105</a:t>
            </a:r>
            <a:endParaRPr lang="de-DE" sz="1200" dirty="0"/>
          </a:p>
          <a:p>
            <a:pPr marL="0" indent="0">
              <a:buNone/>
            </a:pPr>
            <a:r>
              <a:rPr lang="de-DE" sz="1200" dirty="0"/>
              <a:t>Slide [6]	https://www.pcba-manufacturers.com/igbt-module/</a:t>
            </a:r>
          </a:p>
          <a:p>
            <a:pPr marL="0" indent="0">
              <a:buNone/>
            </a:pPr>
            <a:r>
              <a:rPr lang="de-DE" sz="1200" dirty="0"/>
              <a:t>[Slide 7]	</a:t>
            </a:r>
            <a:r>
              <a:rPr lang="de-DE" sz="1200" dirty="0">
                <a:hlinkClick r:id="rId5"/>
              </a:rPr>
              <a:t>https://www.planetary.org/space-images/europa-clipper-artists-</a:t>
            </a:r>
            <a:r>
              <a:rPr lang="de-DE" sz="1200" dirty="0"/>
              <a:t>	concept?_gl=1*t9iguz*_up*MQ..*_ga*MTQ2ODQ5NDE4NS4xNzYyNDM1NTU2*_ga_HV4XDQL72V*czE3NjI0MzU1NTQk	bzEkZzAkdDE3NjI0MzU1NTQkajYwJGwwJGgw</a:t>
            </a:r>
          </a:p>
          <a:p>
            <a:pPr marL="0" indent="0">
              <a:buNone/>
            </a:pPr>
            <a:r>
              <a:rPr lang="de-DE" sz="1200" dirty="0"/>
              <a:t>[Slide 10]	</a:t>
            </a:r>
            <a:r>
              <a:rPr lang="de-DE" sz="1200" dirty="0">
                <a:hlinkClick r:id="rId6"/>
              </a:rPr>
              <a:t>https://www.iso.org/publication/PUB200262.html</a:t>
            </a:r>
            <a:endParaRPr lang="de-DE" sz="1200" dirty="0"/>
          </a:p>
          <a:p>
            <a:pPr marL="0" indent="0">
              <a:buNone/>
            </a:pPr>
            <a:r>
              <a:rPr lang="de-DE" sz="1200" dirty="0"/>
              <a:t>[Slide 12]	</a:t>
            </a:r>
            <a:r>
              <a:rPr lang="de-DE" sz="1200" dirty="0">
                <a:hlinkClick r:id="rId7"/>
              </a:rPr>
              <a:t>https://ietresearch.onlinelibrary.wiley.com/doi/10.1049/pel2.70015?af=R</a:t>
            </a:r>
            <a:endParaRPr lang="de-DE" sz="1200" dirty="0"/>
          </a:p>
          <a:p>
            <a:pPr marL="0" indent="0">
              <a:buNone/>
            </a:pPr>
            <a:r>
              <a:rPr lang="de-DE" sz="1200" dirty="0"/>
              <a:t>[Slide 12]	</a:t>
            </a:r>
            <a:r>
              <a:rPr lang="de-DE" sz="1200" dirty="0">
                <a:hlinkClick r:id="rId8"/>
              </a:rPr>
              <a:t>https://www.researchgate.net/figure/Scanning-electron-microscopy-SEM-image-of-wire-bond-liftoff-pattern-</a:t>
            </a:r>
            <a:r>
              <a:rPr lang="de-DE" sz="1200" dirty="0"/>
              <a:t>	1_fig14_257804210</a:t>
            </a:r>
          </a:p>
          <a:p>
            <a:pPr marL="0" indent="0">
              <a:buNone/>
            </a:pPr>
            <a:r>
              <a:rPr lang="de-DE" sz="1200" dirty="0"/>
              <a:t>[Slide 12]	</a:t>
            </a:r>
            <a:r>
              <a:rPr lang="de-DE" sz="1200" dirty="0">
                <a:hlinkClick r:id="rId9"/>
              </a:rPr>
              <a:t>https://www.semlab.com/solder-joint-fatigue/solder-fatigue-2/</a:t>
            </a:r>
            <a:endParaRPr lang="de-DE" sz="1200" dirty="0"/>
          </a:p>
          <a:p>
            <a:pPr marL="0" indent="0">
              <a:buNone/>
            </a:pPr>
            <a:r>
              <a:rPr lang="de-DE" sz="1200" dirty="0"/>
              <a:t>[Slide 15]	IGBT Modules, Infineon Technologies AG, Andreas Volke, Michael Hornkamp.</a:t>
            </a:r>
          </a:p>
          <a:p>
            <a:pPr marL="0" indent="0">
              <a:buNone/>
            </a:pPr>
            <a:r>
              <a:rPr lang="de-DE" sz="1200" dirty="0"/>
              <a:t>[Slide 16]	IGBT Modules, Infineon Technologies AG, Andreas Volke, Michael Hornkamp.</a:t>
            </a:r>
          </a:p>
          <a:p>
            <a:pPr marL="0" indent="0">
              <a:buNone/>
            </a:pPr>
            <a:r>
              <a:rPr lang="de-DE" sz="1200" dirty="0"/>
              <a:t>[Slide 19]	</a:t>
            </a:r>
            <a:r>
              <a:rPr lang="de-DE" sz="1200" dirty="0">
                <a:hlinkClick r:id="rId10"/>
              </a:rPr>
              <a:t>https://www.ti.com/lit/wp/sloa294a/sloa294a.pdf?ts=1762463988273&amp;ref_url=https%253A%252F%252Fwww.bing.co</a:t>
            </a:r>
            <a:r>
              <a:rPr lang="de-DE" sz="1200" dirty="0"/>
              <a:t>	m%252F</a:t>
            </a:r>
          </a:p>
          <a:p>
            <a:pPr marL="0" indent="0">
              <a:buNone/>
            </a:pPr>
            <a:r>
              <a:rPr lang="de-DE" sz="1200" dirty="0"/>
              <a:t>[Slide 20]	</a:t>
            </a:r>
            <a:r>
              <a:rPr lang="de-DE" sz="1200" dirty="0">
                <a:hlinkClick r:id="rId11"/>
              </a:rPr>
              <a:t>https://www.navsea.navy.mil/Portals/103/Documents/NSWC_Crane/SD-18/Test%20Methods/MILSTD750.pdf</a:t>
            </a:r>
            <a:endParaRPr lang="de-DE" sz="1200" dirty="0"/>
          </a:p>
          <a:p>
            <a:pPr marL="0" indent="0">
              <a:buNone/>
            </a:pPr>
            <a:endParaRPr lang="de-DE" sz="1200" dirty="0"/>
          </a:p>
          <a:p>
            <a:pPr marL="0" indent="0">
              <a:buNone/>
            </a:pPr>
            <a:r>
              <a:rPr lang="de-DE" sz="1200" dirty="0"/>
              <a:t>[Slide 21]	</a:t>
            </a:r>
            <a:r>
              <a:rPr lang="de-DE" sz="1200" dirty="0">
                <a:hlinkClick r:id="rId12"/>
              </a:rPr>
              <a:t>https://www.ecpe.org/research/working-groups/automotive-aqg-324/</a:t>
            </a:r>
            <a:endParaRPr lang="de-DE" sz="1200" dirty="0"/>
          </a:p>
          <a:p>
            <a:pPr marL="0" indent="0">
              <a:buNone/>
            </a:pPr>
            <a:r>
              <a:rPr lang="de-DE" sz="1200" dirty="0"/>
              <a:t>[Slide 26]	</a:t>
            </a:r>
            <a:r>
              <a:rPr lang="de-DE" sz="1200" dirty="0">
                <a:hlinkClick r:id="rId13"/>
              </a:rPr>
              <a:t>https://s3-us-west-1.amazonaws.com/accendo-media/wp-media-folder-accendo-reliability/wp-</a:t>
            </a:r>
            <a:r>
              <a:rPr lang="de-DE" sz="1200" dirty="0"/>
              <a:t>	content/uploads/2024/12/WeibullAnalysisGuidelineandCaseStudy-PardusConsulting.pdf</a:t>
            </a:r>
          </a:p>
          <a:p>
            <a:pPr marL="0" indent="0">
              <a:buNone/>
            </a:pPr>
            <a:endParaRPr lang="de-DE" sz="1200" dirty="0"/>
          </a:p>
          <a:p>
            <a:pPr marL="0" indent="0">
              <a:buNone/>
            </a:pPr>
            <a:endParaRPr lang="de-DE" sz="1200" dirty="0"/>
          </a:p>
        </p:txBody>
      </p:sp>
    </p:spTree>
    <p:extLst>
      <p:ext uri="{BB962C8B-B14F-4D97-AF65-F5344CB8AC3E}">
        <p14:creationId xmlns:p14="http://schemas.microsoft.com/office/powerpoint/2010/main" val="1258004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FA84-6F97-181B-FC57-1E69D8E336BA}"/>
              </a:ext>
            </a:extLst>
          </p:cNvPr>
          <p:cNvSpPr>
            <a:spLocks noGrp="1"/>
          </p:cNvSpPr>
          <p:nvPr>
            <p:ph type="title"/>
          </p:nvPr>
        </p:nvSpPr>
        <p:spPr/>
        <p:txBody>
          <a:bodyPr/>
          <a:lstStyle/>
          <a:p>
            <a:r>
              <a:rPr lang="de-DE" dirty="0"/>
              <a:t>AQG324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526094-5AAE-D263-52B8-1A70C67FF211}"/>
                  </a:ext>
                </a:extLst>
              </p:cNvPr>
              <p:cNvSpPr>
                <a:spLocks noGrp="1"/>
              </p:cNvSpPr>
              <p:nvPr>
                <p:ph idx="1"/>
              </p:nvPr>
            </p:nvSpPr>
            <p:spPr/>
            <p:txBody>
              <a:bodyPr/>
              <a:lstStyle/>
              <a:p>
                <a:r>
                  <a:rPr lang="de-DE" dirty="0">
                    <a:cs typeface="Arial" panose="020B0604020202020204" pitchFamily="34" charset="0"/>
                  </a:rPr>
                  <a:t>such as:</a:t>
                </a:r>
              </a:p>
              <a:p>
                <a:pPr lvl="8"/>
                <a:r>
                  <a:rPr lang="de-DE" dirty="0">
                    <a:cs typeface="Arial" panose="020B0604020202020204" pitchFamily="34" charset="0"/>
                  </a:rPr>
                  <a:t>Arrhenius equation for temperature acceleration, AF = </a:t>
                </a:r>
                <a14:m>
                  <m:oMath xmlns:m="http://schemas.openxmlformats.org/officeDocument/2006/math">
                    <m:sSup>
                      <m:sSupPr>
                        <m:ctrlPr>
                          <a:rPr lang="de-DE" i="1">
                            <a:latin typeface="Cambria Math" panose="02040503050406030204" pitchFamily="18" charset="0"/>
                          </a:rPr>
                        </m:ctrlPr>
                      </m:sSupPr>
                      <m:e>
                        <m:r>
                          <a:rPr lang="de-DE" i="1">
                            <a:latin typeface="Cambria Math" panose="02040503050406030204" pitchFamily="18" charset="0"/>
                          </a:rPr>
                          <m:t>𝑒</m:t>
                        </m:r>
                      </m:e>
                      <m:sup>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𝐸</m:t>
                                </m:r>
                              </m:e>
                              <m:sub>
                                <m:r>
                                  <a:rPr lang="de-DE" i="1">
                                    <a:latin typeface="Cambria Math" panose="02040503050406030204" pitchFamily="18" charset="0"/>
                                  </a:rPr>
                                  <m:t>𝑎</m:t>
                                </m:r>
                                <m:r>
                                  <a:rPr lang="de-DE" i="1">
                                    <a:latin typeface="Cambria Math" panose="02040503050406030204" pitchFamily="18" charset="0"/>
                                  </a:rPr>
                                  <m:t> </m:t>
                                </m:r>
                              </m:sub>
                            </m:sSub>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sSub>
                                  <m:sSubPr>
                                    <m:ctrlPr>
                                      <a:rPr lang="de-DE"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𝑢𝑠𝑒</m:t>
                                    </m:r>
                                  </m:sub>
                                </m:sSub>
                              </m:den>
                            </m:f>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sSub>
                                  <m:sSubPr>
                                    <m:ctrlPr>
                                      <a:rPr lang="de-DE"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𝑡𝑒𝑠𝑡</m:t>
                                    </m:r>
                                  </m:sub>
                                </m:sSub>
                              </m:den>
                            </m:f>
                            <m:r>
                              <a:rPr lang="de-DE" i="1">
                                <a:latin typeface="Cambria Math" panose="02040503050406030204" pitchFamily="18" charset="0"/>
                              </a:rPr>
                              <m:t>)</m:t>
                            </m:r>
                          </m:num>
                          <m:den>
                            <m:r>
                              <a:rPr lang="de-DE" i="1">
                                <a:latin typeface="Cambria Math" panose="02040503050406030204" pitchFamily="18" charset="0"/>
                              </a:rPr>
                              <m:t>𝑘</m:t>
                            </m:r>
                          </m:den>
                        </m:f>
                      </m:sup>
                    </m:sSup>
                  </m:oMath>
                </a14:m>
                <a:endParaRPr lang="de-DE" dirty="0">
                  <a:cs typeface="Arial" panose="020B0604020202020204" pitchFamily="34" charset="0"/>
                </a:endParaRPr>
              </a:p>
              <a:p>
                <a:pPr lvl="8"/>
                <a:r>
                  <a:rPr lang="de-DE" dirty="0">
                    <a:cs typeface="Arial" panose="020B0604020202020204" pitchFamily="34" charset="0"/>
                  </a:rPr>
                  <a:t>Coffin-Manson for solder fatigue, AF =</a:t>
                </a:r>
                <a14:m>
                  <m:oMath xmlns:m="http://schemas.openxmlformats.org/officeDocument/2006/math">
                    <m:sSup>
                      <m:sSupPr>
                        <m:ctrlPr>
                          <a:rPr lang="de-DE" i="1">
                            <a:latin typeface="Cambria Math" panose="02040503050406030204" pitchFamily="18" charset="0"/>
                            <a:cs typeface="Arial" panose="020B0604020202020204" pitchFamily="34" charset="0"/>
                          </a:rPr>
                        </m:ctrlPr>
                      </m:sSupPr>
                      <m:e>
                        <m:r>
                          <m:rPr>
                            <m:nor/>
                          </m:rPr>
                          <a:rPr lang="de-DE" dirty="0">
                            <a:cs typeface="Arial" panose="020B0604020202020204" pitchFamily="34" charset="0"/>
                          </a:rPr>
                          <m:t>(</m:t>
                        </m:r>
                        <m:f>
                          <m:fPr>
                            <m:ctrlPr>
                              <a:rPr lang="de-DE" i="1">
                                <a:latin typeface="Cambria Math" panose="02040503050406030204" pitchFamily="18" charset="0"/>
                                <a:cs typeface="Arial" panose="020B0604020202020204" pitchFamily="34" charset="0"/>
                              </a:rPr>
                            </m:ctrlPr>
                          </m:fPr>
                          <m:num>
                            <m:r>
                              <a:rPr lang="de-DE" i="1">
                                <a:latin typeface="Cambria Math" panose="02040503050406030204" pitchFamily="18" charset="0"/>
                                <a:ea typeface="Cambria Math" panose="02040503050406030204" pitchFamily="18" charset="0"/>
                                <a:cs typeface="Arial" panose="020B0604020202020204" pitchFamily="34" charset="0"/>
                              </a:rPr>
                              <m:t>∆</m:t>
                            </m:r>
                            <m:sSub>
                              <m:sSubPr>
                                <m:ctrlPr>
                                  <a:rPr lang="de-DE" i="1">
                                    <a:latin typeface="Cambria Math" panose="02040503050406030204" pitchFamily="18" charset="0"/>
                                    <a:ea typeface="Cambria Math" panose="02040503050406030204" pitchFamily="18" charset="0"/>
                                    <a:cs typeface="Arial" panose="020B0604020202020204" pitchFamily="34" charset="0"/>
                                  </a:rPr>
                                </m:ctrlPr>
                              </m:sSubPr>
                              <m:e>
                                <m:r>
                                  <a:rPr lang="de-DE" i="1">
                                    <a:latin typeface="Cambria Math" panose="02040503050406030204" pitchFamily="18" charset="0"/>
                                    <a:ea typeface="Cambria Math" panose="02040503050406030204" pitchFamily="18" charset="0"/>
                                    <a:cs typeface="Arial" panose="020B0604020202020204" pitchFamily="34" charset="0"/>
                                  </a:rPr>
                                  <m:t>𝑇</m:t>
                                </m:r>
                              </m:e>
                              <m:sub>
                                <m:r>
                                  <a:rPr lang="de-DE" i="1">
                                    <a:latin typeface="Cambria Math" panose="02040503050406030204" pitchFamily="18" charset="0"/>
                                    <a:ea typeface="Cambria Math" panose="02040503050406030204" pitchFamily="18" charset="0"/>
                                    <a:cs typeface="Arial" panose="020B0604020202020204" pitchFamily="34" charset="0"/>
                                  </a:rPr>
                                  <m:t>𝑠𝑡𝑟𝑒𝑠𝑠</m:t>
                                </m:r>
                              </m:sub>
                            </m:sSub>
                          </m:num>
                          <m:den>
                            <m:r>
                              <a:rPr lang="de-DE" i="1">
                                <a:latin typeface="Cambria Math" panose="02040503050406030204" pitchFamily="18" charset="0"/>
                                <a:ea typeface="Cambria Math" panose="02040503050406030204" pitchFamily="18" charset="0"/>
                                <a:cs typeface="Arial" panose="020B0604020202020204" pitchFamily="34" charset="0"/>
                              </a:rPr>
                              <m:t>∆</m:t>
                            </m:r>
                            <m:sSub>
                              <m:sSubPr>
                                <m:ctrlPr>
                                  <a:rPr lang="de-DE" i="1">
                                    <a:latin typeface="Cambria Math" panose="02040503050406030204" pitchFamily="18" charset="0"/>
                                    <a:ea typeface="Cambria Math" panose="02040503050406030204" pitchFamily="18" charset="0"/>
                                    <a:cs typeface="Arial" panose="020B0604020202020204" pitchFamily="34" charset="0"/>
                                  </a:rPr>
                                </m:ctrlPr>
                              </m:sSubPr>
                              <m:e>
                                <m:r>
                                  <a:rPr lang="de-DE" i="1">
                                    <a:latin typeface="Cambria Math" panose="02040503050406030204" pitchFamily="18" charset="0"/>
                                    <a:ea typeface="Cambria Math" panose="02040503050406030204" pitchFamily="18" charset="0"/>
                                    <a:cs typeface="Arial" panose="020B0604020202020204" pitchFamily="34" charset="0"/>
                                  </a:rPr>
                                  <m:t>𝑇</m:t>
                                </m:r>
                              </m:e>
                              <m:sub>
                                <m:r>
                                  <a:rPr lang="de-DE" i="1">
                                    <a:latin typeface="Cambria Math" panose="02040503050406030204" pitchFamily="18" charset="0"/>
                                    <a:ea typeface="Cambria Math" panose="02040503050406030204" pitchFamily="18" charset="0"/>
                                    <a:cs typeface="Arial" panose="020B0604020202020204" pitchFamily="34" charset="0"/>
                                  </a:rPr>
                                  <m:t>𝑜𝑝</m:t>
                                </m:r>
                              </m:sub>
                            </m:sSub>
                          </m:den>
                        </m:f>
                        <m:r>
                          <m:rPr>
                            <m:nor/>
                          </m:rPr>
                          <a:rPr lang="de-DE" dirty="0">
                            <a:cs typeface="Arial" panose="020B0604020202020204" pitchFamily="34" charset="0"/>
                          </a:rPr>
                          <m:t>)</m:t>
                        </m:r>
                      </m:e>
                      <m:sup>
                        <m:r>
                          <a:rPr lang="de-DE" i="1">
                            <a:latin typeface="Cambria Math" panose="02040503050406030204" pitchFamily="18" charset="0"/>
                            <a:cs typeface="Arial" panose="020B0604020202020204" pitchFamily="34" charset="0"/>
                          </a:rPr>
                          <m:t>𝑐</m:t>
                        </m:r>
                      </m:sup>
                    </m:sSup>
                  </m:oMath>
                </a14:m>
                <a:r>
                  <a:rPr lang="de-DE" dirty="0">
                    <a:cs typeface="Arial" panose="020B0604020202020204" pitchFamily="34" charset="0"/>
                  </a:rPr>
                  <a:t>.</a:t>
                </a:r>
              </a:p>
              <a:p>
                <a:r>
                  <a:rPr lang="de-DE" dirty="0">
                    <a:cs typeface="Arial" panose="020B0604020202020204" pitchFamily="34" charset="0"/>
                  </a:rPr>
                  <a:t>Weibull analysis of failure distributions.</a:t>
                </a:r>
              </a:p>
              <a:p>
                <a:r>
                  <a:rPr lang="de-DE" dirty="0">
                    <a:cs typeface="Arial" panose="020B0604020202020204" pitchFamily="34" charset="0"/>
                  </a:rPr>
                  <a:t>Generating FIT values or characteristic lifetime for reliablity prediction.</a:t>
                </a:r>
              </a:p>
            </p:txBody>
          </p:sp>
        </mc:Choice>
        <mc:Fallback xmlns="">
          <p:sp>
            <p:nvSpPr>
              <p:cNvPr id="3" name="Content Placeholder 2">
                <a:extLst>
                  <a:ext uri="{FF2B5EF4-FFF2-40B4-BE49-F238E27FC236}">
                    <a16:creationId xmlns:a16="http://schemas.microsoft.com/office/drawing/2014/main" id="{00526094-5AAE-D263-52B8-1A70C67FF211}"/>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de-DE">
                    <a:noFill/>
                  </a:rPr>
                  <a:t> </a:t>
                </a:r>
              </a:p>
            </p:txBody>
          </p:sp>
        </mc:Fallback>
      </mc:AlternateContent>
    </p:spTree>
    <p:extLst>
      <p:ext uri="{BB962C8B-B14F-4D97-AF65-F5344CB8AC3E}">
        <p14:creationId xmlns:p14="http://schemas.microsoft.com/office/powerpoint/2010/main" val="4027006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5695F-6283-C029-D1A3-072930D0C856}"/>
              </a:ext>
            </a:extLst>
          </p:cNvPr>
          <p:cNvSpPr>
            <a:spLocks noGrp="1"/>
          </p:cNvSpPr>
          <p:nvPr>
            <p:ph type="title"/>
          </p:nvPr>
        </p:nvSpPr>
        <p:spPr/>
        <p:txBody>
          <a:bodyPr/>
          <a:lstStyle/>
          <a:p>
            <a:r>
              <a:rPr lang="de-DE" dirty="0"/>
              <a:t>SN 29500</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C27386-A5A6-ABD4-C1D9-3EE06CF56357}"/>
                  </a:ext>
                </a:extLst>
              </p:cNvPr>
              <p:cNvSpPr>
                <a:spLocks noGrp="1"/>
              </p:cNvSpPr>
              <p:nvPr>
                <p:ph idx="1"/>
              </p:nvPr>
            </p:nvSpPr>
            <p:spPr/>
            <p:txBody>
              <a:bodyPr/>
              <a:lstStyle/>
              <a:p>
                <a:r>
                  <a:rPr lang="de-DE" dirty="0"/>
                  <a:t>Arrhenius equation, AF = </a:t>
                </a:r>
                <a14:m>
                  <m:oMath xmlns:m="http://schemas.openxmlformats.org/officeDocument/2006/math">
                    <m:sSup>
                      <m:sSupPr>
                        <m:ctrlPr>
                          <a:rPr lang="de-DE" i="1">
                            <a:latin typeface="Cambria Math" panose="02040503050406030204" pitchFamily="18" charset="0"/>
                          </a:rPr>
                        </m:ctrlPr>
                      </m:sSupPr>
                      <m:e>
                        <m:r>
                          <a:rPr lang="de-DE" i="1">
                            <a:latin typeface="Cambria Math" panose="02040503050406030204" pitchFamily="18" charset="0"/>
                          </a:rPr>
                          <m:t>𝑒</m:t>
                        </m:r>
                      </m:e>
                      <m:sup>
                        <m:f>
                          <m:fPr>
                            <m:ctrlPr>
                              <a:rPr lang="de-DE" i="1">
                                <a:latin typeface="Cambria Math" panose="02040503050406030204" pitchFamily="18" charset="0"/>
                              </a:rPr>
                            </m:ctrlPr>
                          </m:fPr>
                          <m:num>
                            <m:sSub>
                              <m:sSubPr>
                                <m:ctrlPr>
                                  <a:rPr lang="de-DE" i="1">
                                    <a:latin typeface="Cambria Math" panose="02040503050406030204" pitchFamily="18" charset="0"/>
                                  </a:rPr>
                                </m:ctrlPr>
                              </m:sSubPr>
                              <m:e>
                                <m:r>
                                  <a:rPr lang="de-DE" i="1">
                                    <a:latin typeface="Cambria Math" panose="02040503050406030204" pitchFamily="18" charset="0"/>
                                  </a:rPr>
                                  <m:t>𝐸</m:t>
                                </m:r>
                              </m:e>
                              <m:sub>
                                <m:r>
                                  <a:rPr lang="de-DE" i="1">
                                    <a:latin typeface="Cambria Math" panose="02040503050406030204" pitchFamily="18" charset="0"/>
                                  </a:rPr>
                                  <m:t>𝑎</m:t>
                                </m:r>
                                <m:r>
                                  <a:rPr lang="de-DE" i="1">
                                    <a:latin typeface="Cambria Math" panose="02040503050406030204" pitchFamily="18" charset="0"/>
                                  </a:rPr>
                                  <m:t> </m:t>
                                </m:r>
                              </m:sub>
                            </m:sSub>
                            <m:f>
                              <m:fPr>
                                <m:ctrlPr>
                                  <a:rPr lang="de-DE" i="1">
                                    <a:latin typeface="Cambria Math" panose="02040503050406030204" pitchFamily="18" charset="0"/>
                                  </a:rPr>
                                </m:ctrlPr>
                              </m:fPr>
                              <m:num>
                                <m:r>
                                  <a:rPr lang="de-DE" i="1">
                                    <a:latin typeface="Cambria Math" panose="02040503050406030204" pitchFamily="18" charset="0"/>
                                  </a:rPr>
                                  <m:t>1</m:t>
                                </m:r>
                              </m:num>
                              <m:den>
                                <m:sSub>
                                  <m:sSubPr>
                                    <m:ctrlPr>
                                      <a:rPr lang="de-DE"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𝑢𝑠𝑒</m:t>
                                    </m:r>
                                  </m:sub>
                                </m:sSub>
                              </m:den>
                            </m:f>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1</m:t>
                                </m:r>
                              </m:num>
                              <m:den>
                                <m:sSub>
                                  <m:sSubPr>
                                    <m:ctrlPr>
                                      <a:rPr lang="de-DE" i="1">
                                        <a:latin typeface="Cambria Math" panose="02040503050406030204" pitchFamily="18" charset="0"/>
                                      </a:rPr>
                                    </m:ctrlPr>
                                  </m:sSubPr>
                                  <m:e>
                                    <m:r>
                                      <a:rPr lang="de-DE" i="1">
                                        <a:latin typeface="Cambria Math" panose="02040503050406030204" pitchFamily="18" charset="0"/>
                                      </a:rPr>
                                      <m:t>𝑇</m:t>
                                    </m:r>
                                  </m:e>
                                  <m:sub>
                                    <m:r>
                                      <a:rPr lang="de-DE" i="1">
                                        <a:latin typeface="Cambria Math" panose="02040503050406030204" pitchFamily="18" charset="0"/>
                                      </a:rPr>
                                      <m:t>𝑡𝑒𝑠𝑡</m:t>
                                    </m:r>
                                  </m:sub>
                                </m:sSub>
                              </m:den>
                            </m:f>
                            <m:r>
                              <a:rPr lang="de-DE" i="1">
                                <a:latin typeface="Cambria Math" panose="02040503050406030204" pitchFamily="18" charset="0"/>
                              </a:rPr>
                              <m:t>)</m:t>
                            </m:r>
                          </m:num>
                          <m:den>
                            <m:r>
                              <a:rPr lang="de-DE" i="1">
                                <a:latin typeface="Cambria Math" panose="02040503050406030204" pitchFamily="18" charset="0"/>
                              </a:rPr>
                              <m:t>𝑘</m:t>
                            </m:r>
                          </m:den>
                        </m:f>
                      </m:sup>
                    </m:sSup>
                  </m:oMath>
                </a14:m>
                <a:endParaRPr lang="de-DE" dirty="0">
                  <a:cs typeface="Arial" panose="020B0604020202020204" pitchFamily="34" charset="0"/>
                </a:endParaRPr>
              </a:p>
              <a:p>
                <a14:m>
                  <m:oMath xmlns:m="http://schemas.openxmlformats.org/officeDocument/2006/math">
                    <m:sSub>
                      <m:sSubPr>
                        <m:ctrlPr>
                          <a:rPr lang="de-DE" i="1">
                            <a:latin typeface="Cambria Math" panose="02040503050406030204" pitchFamily="18" charset="0"/>
                          </a:rPr>
                        </m:ctrlPr>
                      </m:sSubPr>
                      <m:e>
                        <m:r>
                          <a:rPr lang="de-DE" i="1">
                            <a:latin typeface="Cambria Math" panose="02040503050406030204" pitchFamily="18" charset="0"/>
                          </a:rPr>
                          <m:t>𝐸</m:t>
                        </m:r>
                      </m:e>
                      <m:sub>
                        <m:r>
                          <a:rPr lang="de-DE" i="1">
                            <a:latin typeface="Cambria Math" panose="02040503050406030204" pitchFamily="18" charset="0"/>
                          </a:rPr>
                          <m:t>𝑎</m:t>
                        </m:r>
                        <m:r>
                          <a:rPr lang="de-DE" i="1">
                            <a:latin typeface="Cambria Math" panose="02040503050406030204" pitchFamily="18" charset="0"/>
                          </a:rPr>
                          <m:t> </m:t>
                        </m:r>
                      </m:sub>
                    </m:sSub>
                    <m:d>
                      <m:dPr>
                        <m:ctrlPr>
                          <a:rPr lang="de-DE" i="1">
                            <a:latin typeface="Cambria Math" panose="02040503050406030204" pitchFamily="18" charset="0"/>
                          </a:rPr>
                        </m:ctrlPr>
                      </m:dPr>
                      <m:e>
                        <m:r>
                          <a:rPr lang="de-DE" i="1">
                            <a:latin typeface="Cambria Math" panose="02040503050406030204" pitchFamily="18" charset="0"/>
                          </a:rPr>
                          <m:t>𝑎𝑐𝑡𝑖𝑣𝑎𝑡𝑖𝑜𝑛</m:t>
                        </m:r>
                        <m:r>
                          <a:rPr lang="de-DE" i="1">
                            <a:latin typeface="Cambria Math" panose="02040503050406030204" pitchFamily="18" charset="0"/>
                          </a:rPr>
                          <m:t> </m:t>
                        </m:r>
                        <m:r>
                          <a:rPr lang="de-DE" i="1">
                            <a:latin typeface="Cambria Math" panose="02040503050406030204" pitchFamily="18" charset="0"/>
                          </a:rPr>
                          <m:t>𝑒𝑛𝑒𝑟𝑔𝑦</m:t>
                        </m:r>
                      </m:e>
                    </m:d>
                    <m:r>
                      <a:rPr lang="de-DE">
                        <a:latin typeface="Cambria Math" panose="02040503050406030204" pitchFamily="18" charset="0"/>
                      </a:rPr>
                      <m:t> </m:t>
                    </m:r>
                    <m:r>
                      <m:rPr>
                        <m:sty m:val="p"/>
                      </m:rPr>
                      <a:rPr lang="de-DE">
                        <a:latin typeface="Cambria Math" panose="02040503050406030204" pitchFamily="18" charset="0"/>
                      </a:rPr>
                      <m:t>and</m:t>
                    </m:r>
                    <m:r>
                      <a:rPr lang="de-DE">
                        <a:latin typeface="Cambria Math" panose="02040503050406030204" pitchFamily="18" charset="0"/>
                      </a:rPr>
                      <m:t> </m:t>
                    </m:r>
                    <m:r>
                      <m:rPr>
                        <m:sty m:val="p"/>
                      </m:rPr>
                      <a:rPr lang="de-DE">
                        <a:latin typeface="Cambria Math" panose="02040503050406030204" pitchFamily="18" charset="0"/>
                      </a:rPr>
                      <m:t>k</m:t>
                    </m:r>
                    <m:r>
                      <a:rPr lang="de-DE">
                        <a:latin typeface="Cambria Math" panose="02040503050406030204" pitchFamily="18" charset="0"/>
                      </a:rPr>
                      <m:t> </m:t>
                    </m:r>
                    <m:d>
                      <m:dPr>
                        <m:ctrlPr>
                          <a:rPr lang="de-DE" i="1">
                            <a:latin typeface="Cambria Math" panose="02040503050406030204" pitchFamily="18" charset="0"/>
                          </a:rPr>
                        </m:ctrlPr>
                      </m:dPr>
                      <m:e>
                        <m:r>
                          <m:rPr>
                            <m:sty m:val="p"/>
                          </m:rPr>
                          <a:rPr lang="de-DE">
                            <a:latin typeface="Cambria Math" panose="02040503050406030204" pitchFamily="18" charset="0"/>
                          </a:rPr>
                          <m:t>Boltzmann</m:t>
                        </m:r>
                        <m:r>
                          <a:rPr lang="de-DE">
                            <a:latin typeface="Cambria Math" panose="02040503050406030204" pitchFamily="18" charset="0"/>
                          </a:rPr>
                          <m:t> </m:t>
                        </m:r>
                        <m:r>
                          <m:rPr>
                            <m:sty m:val="p"/>
                          </m:rPr>
                          <a:rPr lang="de-DE">
                            <a:latin typeface="Cambria Math" panose="02040503050406030204" pitchFamily="18" charset="0"/>
                          </a:rPr>
                          <m:t>constant</m:t>
                        </m:r>
                      </m:e>
                    </m:d>
                    <m:r>
                      <a:rPr lang="de-DE">
                        <a:latin typeface="Cambria Math" panose="02040503050406030204" pitchFamily="18" charset="0"/>
                      </a:rPr>
                      <m:t>.</m:t>
                    </m:r>
                  </m:oMath>
                </a14:m>
                <a:endParaRPr lang="de-DE" dirty="0"/>
              </a:p>
              <a:p>
                <a:r>
                  <a:rPr lang="de-DE" dirty="0">
                    <a:cs typeface="Arial" panose="020B0604020202020204" pitchFamily="34" charset="0"/>
                  </a:rPr>
                  <a:t>MTBF (Mean time between failures).</a:t>
                </a:r>
              </a:p>
              <a:p>
                <a:endParaRPr lang="de-DE" dirty="0"/>
              </a:p>
            </p:txBody>
          </p:sp>
        </mc:Choice>
        <mc:Fallback xmlns="">
          <p:sp>
            <p:nvSpPr>
              <p:cNvPr id="3" name="Content Placeholder 2">
                <a:extLst>
                  <a:ext uri="{FF2B5EF4-FFF2-40B4-BE49-F238E27FC236}">
                    <a16:creationId xmlns:a16="http://schemas.microsoft.com/office/drawing/2014/main" id="{E7C27386-A5A6-ABD4-C1D9-3EE06CF56357}"/>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de-DE">
                    <a:noFill/>
                  </a:rPr>
                  <a:t> </a:t>
                </a:r>
              </a:p>
            </p:txBody>
          </p:sp>
        </mc:Fallback>
      </mc:AlternateContent>
    </p:spTree>
    <p:extLst>
      <p:ext uri="{BB962C8B-B14F-4D97-AF65-F5344CB8AC3E}">
        <p14:creationId xmlns:p14="http://schemas.microsoft.com/office/powerpoint/2010/main" val="270993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BBEB36-3EAE-A9B5-24DD-2FA8EB258A1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4" name="Content Placeholder 3" descr="A diagram of a vehicle powertrain&#10;&#10;AI-generated content may be incorrect.">
            <a:extLst>
              <a:ext uri="{FF2B5EF4-FFF2-40B4-BE49-F238E27FC236}">
                <a16:creationId xmlns:a16="http://schemas.microsoft.com/office/drawing/2014/main" id="{3E4AC921-A096-5F3C-45F0-3763B3090A5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9"/>
          <a:stretch>
            <a:fillRect/>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CCAFAD79-752F-9016-9511-34F8FB2D3BFF}"/>
              </a:ext>
            </a:extLst>
          </p:cNvPr>
          <p:cNvSpPr/>
          <p:nvPr/>
        </p:nvSpPr>
        <p:spPr>
          <a:xfrm>
            <a:off x="3994030" y="2587925"/>
            <a:ext cx="1017917" cy="1630392"/>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tangle 5">
            <a:extLst>
              <a:ext uri="{FF2B5EF4-FFF2-40B4-BE49-F238E27FC236}">
                <a16:creationId xmlns:a16="http://schemas.microsoft.com/office/drawing/2014/main" id="{48C06CB4-8362-6CBA-5BA0-C96560A2193D}"/>
              </a:ext>
            </a:extLst>
          </p:cNvPr>
          <p:cNvSpPr/>
          <p:nvPr/>
        </p:nvSpPr>
        <p:spPr>
          <a:xfrm>
            <a:off x="8399253" y="3033623"/>
            <a:ext cx="1017917" cy="1630392"/>
          </a:xfrm>
          <a:prstGeom prst="rect">
            <a:avLst/>
          </a:prstGeom>
          <a:noFill/>
          <a:ln w="571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ustDataLst>
      <p:tags r:id="rId1"/>
    </p:custDataLst>
    <p:extLst>
      <p:ext uri="{BB962C8B-B14F-4D97-AF65-F5344CB8AC3E}">
        <p14:creationId xmlns:p14="http://schemas.microsoft.com/office/powerpoint/2010/main" val="77506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B3BDF-BAF5-AC1B-DBE1-0DDE9A9B3DF6}"/>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B0B57B9F-CB59-2050-C0F8-F758245DF751}"/>
              </a:ext>
            </a:extLst>
          </p:cNvPr>
          <p:cNvSpPr>
            <a:spLocks noGrp="1"/>
          </p:cNvSpPr>
          <p:nvPr>
            <p:ph type="title"/>
          </p:nvPr>
        </p:nvSpPr>
        <p:spPr/>
        <p:txBody>
          <a:bodyPr/>
          <a:lstStyle/>
          <a:p>
            <a:r>
              <a:rPr lang="de-DE" dirty="0"/>
              <a:t>APPLICATION</a:t>
            </a:r>
          </a:p>
        </p:txBody>
      </p:sp>
      <p:pic>
        <p:nvPicPr>
          <p:cNvPr id="2" name="Picture 1" descr="A diagram of a circuit&#10;&#10;AI-generated content may be incorrect.">
            <a:extLst>
              <a:ext uri="{FF2B5EF4-FFF2-40B4-BE49-F238E27FC236}">
                <a16:creationId xmlns:a16="http://schemas.microsoft.com/office/drawing/2014/main" id="{7D67549B-0F1E-479A-4459-138C043BA42C}"/>
              </a:ext>
            </a:extLst>
          </p:cNvPr>
          <p:cNvPicPr>
            <a:picLocks noChangeAspect="1"/>
          </p:cNvPicPr>
          <p:nvPr/>
        </p:nvPicPr>
        <p:blipFill>
          <a:blip r:embed="rId3"/>
          <a:stretch>
            <a:fillRect/>
          </a:stretch>
        </p:blipFill>
        <p:spPr>
          <a:xfrm>
            <a:off x="1305240" y="1640776"/>
            <a:ext cx="3057655" cy="4321773"/>
          </a:xfrm>
          <a:prstGeom prst="rect">
            <a:avLst/>
          </a:prstGeom>
        </p:spPr>
      </p:pic>
      <p:pic>
        <p:nvPicPr>
          <p:cNvPr id="3" name="Picture 2" descr="Diagram of a circuit diagram of a computer&#10;&#10;AI-generated content may be incorrect.">
            <a:extLst>
              <a:ext uri="{FF2B5EF4-FFF2-40B4-BE49-F238E27FC236}">
                <a16:creationId xmlns:a16="http://schemas.microsoft.com/office/drawing/2014/main" id="{5119C88D-C3DC-0054-FE07-BEE447A43F23}"/>
              </a:ext>
            </a:extLst>
          </p:cNvPr>
          <p:cNvPicPr>
            <a:picLocks noChangeAspect="1"/>
          </p:cNvPicPr>
          <p:nvPr/>
        </p:nvPicPr>
        <p:blipFill>
          <a:blip r:embed="rId4"/>
          <a:stretch>
            <a:fillRect/>
          </a:stretch>
        </p:blipFill>
        <p:spPr>
          <a:xfrm>
            <a:off x="5468367" y="1640776"/>
            <a:ext cx="6075808" cy="4556856"/>
          </a:xfrm>
          <a:prstGeom prst="rect">
            <a:avLst/>
          </a:prstGeom>
        </p:spPr>
      </p:pic>
      <p:sp>
        <p:nvSpPr>
          <p:cNvPr id="6" name="Rectangle 5">
            <a:extLst>
              <a:ext uri="{FF2B5EF4-FFF2-40B4-BE49-F238E27FC236}">
                <a16:creationId xmlns:a16="http://schemas.microsoft.com/office/drawing/2014/main" id="{330F80C6-E260-2FB5-8205-9254CCFFBB91}"/>
              </a:ext>
            </a:extLst>
          </p:cNvPr>
          <p:cNvSpPr/>
          <p:nvPr/>
        </p:nvSpPr>
        <p:spPr>
          <a:xfrm>
            <a:off x="1019175" y="1438275"/>
            <a:ext cx="3581400" cy="486727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Rectangle 6">
            <a:extLst>
              <a:ext uri="{FF2B5EF4-FFF2-40B4-BE49-F238E27FC236}">
                <a16:creationId xmlns:a16="http://schemas.microsoft.com/office/drawing/2014/main" id="{C0496DB9-4724-4AB1-D4A5-F0889088C170}"/>
              </a:ext>
            </a:extLst>
          </p:cNvPr>
          <p:cNvSpPr/>
          <p:nvPr/>
        </p:nvSpPr>
        <p:spPr>
          <a:xfrm>
            <a:off x="5468367" y="1430969"/>
            <a:ext cx="6232402" cy="4867275"/>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custDataLst>
      <p:tags r:id="rId1"/>
    </p:custDataLst>
    <p:extLst>
      <p:ext uri="{BB962C8B-B14F-4D97-AF65-F5344CB8AC3E}">
        <p14:creationId xmlns:p14="http://schemas.microsoft.com/office/powerpoint/2010/main" val="1250421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223FA-25BA-BAD3-8830-D331B79A9F9E}"/>
              </a:ext>
            </a:extLst>
          </p:cNvPr>
          <p:cNvSpPr>
            <a:spLocks noGrp="1"/>
          </p:cNvSpPr>
          <p:nvPr>
            <p:ph type="title"/>
          </p:nvPr>
        </p:nvSpPr>
        <p:spPr/>
        <p:txBody>
          <a:bodyPr/>
          <a:lstStyle/>
          <a:p>
            <a:r>
              <a:rPr lang="de-DE" dirty="0"/>
              <a:t>TYPICAL POWER MODULE</a:t>
            </a:r>
          </a:p>
        </p:txBody>
      </p:sp>
      <p:pic>
        <p:nvPicPr>
          <p:cNvPr id="11" name="Picture 10" descr="A close-up of a circuit board&#10;&#10;AI-generated content may be incorrect.">
            <a:extLst>
              <a:ext uri="{FF2B5EF4-FFF2-40B4-BE49-F238E27FC236}">
                <a16:creationId xmlns:a16="http://schemas.microsoft.com/office/drawing/2014/main" id="{6C07FB38-6B49-816C-3A01-25D8A6055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429000"/>
            <a:ext cx="5872458" cy="2936229"/>
          </a:xfrm>
          <a:prstGeom prst="rect">
            <a:avLst/>
          </a:prstGeom>
        </p:spPr>
      </p:pic>
      <p:pic>
        <p:nvPicPr>
          <p:cNvPr id="13" name="Picture 12" descr="A diagram of a baseplate and heat sink&#10;&#10;AI-generated content may be incorrect.">
            <a:extLst>
              <a:ext uri="{FF2B5EF4-FFF2-40B4-BE49-F238E27FC236}">
                <a16:creationId xmlns:a16="http://schemas.microsoft.com/office/drawing/2014/main" id="{CEEC8B88-1D33-901E-AB26-EDE043F17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1453941"/>
            <a:ext cx="6154758" cy="2215713"/>
          </a:xfrm>
          <a:prstGeom prst="rect">
            <a:avLst/>
          </a:prstGeom>
        </p:spPr>
      </p:pic>
    </p:spTree>
    <p:extLst>
      <p:ext uri="{BB962C8B-B14F-4D97-AF65-F5344CB8AC3E}">
        <p14:creationId xmlns:p14="http://schemas.microsoft.com/office/powerpoint/2010/main" val="120355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B478-8AFA-0C46-5C8F-13F06708C2F1}"/>
              </a:ext>
            </a:extLst>
          </p:cNvPr>
          <p:cNvSpPr>
            <a:spLocks noGrp="1"/>
          </p:cNvSpPr>
          <p:nvPr>
            <p:ph type="title"/>
          </p:nvPr>
        </p:nvSpPr>
        <p:spPr/>
        <p:txBody>
          <a:bodyPr/>
          <a:lstStyle/>
          <a:p>
            <a:r>
              <a:rPr lang="de-DE" dirty="0"/>
              <a:t>RECENT EVENT</a:t>
            </a:r>
          </a:p>
        </p:txBody>
      </p:sp>
      <p:sp>
        <p:nvSpPr>
          <p:cNvPr id="3" name="Content Placeholder 2">
            <a:extLst>
              <a:ext uri="{FF2B5EF4-FFF2-40B4-BE49-F238E27FC236}">
                <a16:creationId xmlns:a16="http://schemas.microsoft.com/office/drawing/2014/main" id="{16650600-9A68-0A2A-1FAE-B82A908A0C0D}"/>
              </a:ext>
            </a:extLst>
          </p:cNvPr>
          <p:cNvSpPr>
            <a:spLocks noGrp="1"/>
          </p:cNvSpPr>
          <p:nvPr>
            <p:ph idx="1"/>
          </p:nvPr>
        </p:nvSpPr>
        <p:spPr/>
        <p:txBody>
          <a:bodyPr/>
          <a:lstStyle/>
          <a:p>
            <a:r>
              <a:rPr lang="en-US" dirty="0"/>
              <a:t>"similar parts were failing at lower radiation doses than expected," NASA officials wrote in an </a:t>
            </a:r>
            <a:r>
              <a:rPr lang="en-US" dirty="0">
                <a:hlinkClick r:id="rId2"/>
              </a:rPr>
              <a:t>update on Thursday</a:t>
            </a:r>
            <a:r>
              <a:rPr lang="en-US" dirty="0"/>
              <a:t> (July 11, 2024).</a:t>
            </a:r>
          </a:p>
          <a:p>
            <a:endParaRPr lang="de-DE" dirty="0"/>
          </a:p>
        </p:txBody>
      </p:sp>
      <p:pic>
        <p:nvPicPr>
          <p:cNvPr id="5" name="Picture 4" descr="A satellite flying over a planet&#10;&#10;AI-generated content may be incorrect.">
            <a:extLst>
              <a:ext uri="{FF2B5EF4-FFF2-40B4-BE49-F238E27FC236}">
                <a16:creationId xmlns:a16="http://schemas.microsoft.com/office/drawing/2014/main" id="{D3E8B790-FC0D-D715-F2B6-CC74F825F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982" y="2669908"/>
            <a:ext cx="6536267" cy="3676650"/>
          </a:xfrm>
          <a:prstGeom prst="rect">
            <a:avLst/>
          </a:prstGeom>
        </p:spPr>
      </p:pic>
    </p:spTree>
    <p:extLst>
      <p:ext uri="{BB962C8B-B14F-4D97-AF65-F5344CB8AC3E}">
        <p14:creationId xmlns:p14="http://schemas.microsoft.com/office/powerpoint/2010/main" val="1150602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65EC0-873C-23F0-9C98-0CE6D90267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D44041-CF37-7DCE-8D76-50DDC4B503BA}"/>
              </a:ext>
            </a:extLst>
          </p:cNvPr>
          <p:cNvSpPr>
            <a:spLocks noGrp="1"/>
          </p:cNvSpPr>
          <p:nvPr>
            <p:ph type="title"/>
          </p:nvPr>
        </p:nvSpPr>
        <p:spPr/>
        <p:txBody>
          <a:bodyPr/>
          <a:lstStyle/>
          <a:p>
            <a:r>
              <a:rPr lang="en-US" dirty="0"/>
              <a:t>WHY ARE THEY RELEVANT?</a:t>
            </a:r>
            <a:endParaRPr lang="de-DE" dirty="0"/>
          </a:p>
        </p:txBody>
      </p:sp>
    </p:spTree>
    <p:extLst>
      <p:ext uri="{BB962C8B-B14F-4D97-AF65-F5344CB8AC3E}">
        <p14:creationId xmlns:p14="http://schemas.microsoft.com/office/powerpoint/2010/main" val="879032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8E4BF-C8EA-B3FC-E5F1-274310629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6B75D-9052-7182-5446-DC16E9B10538}"/>
              </a:ext>
            </a:extLst>
          </p:cNvPr>
          <p:cNvSpPr>
            <a:spLocks noGrp="1"/>
          </p:cNvSpPr>
          <p:nvPr>
            <p:ph type="title"/>
          </p:nvPr>
        </p:nvSpPr>
        <p:spPr/>
        <p:txBody>
          <a:bodyPr/>
          <a:lstStyle/>
          <a:p>
            <a:r>
              <a:rPr lang="en-US" dirty="0"/>
              <a:t>WHY ARE THEY RELEVANT?</a:t>
            </a:r>
            <a:endParaRPr lang="de-DE" dirty="0"/>
          </a:p>
        </p:txBody>
      </p:sp>
      <p:graphicFrame>
        <p:nvGraphicFramePr>
          <p:cNvPr id="6" name="Content Placeholder 2">
            <a:extLst>
              <a:ext uri="{FF2B5EF4-FFF2-40B4-BE49-F238E27FC236}">
                <a16:creationId xmlns:a16="http://schemas.microsoft.com/office/drawing/2014/main" id="{CE56032B-0021-2B97-CBBD-A60E0376940E}"/>
              </a:ext>
            </a:extLst>
          </p:cNvPr>
          <p:cNvGraphicFramePr>
            <a:graphicFrameLocks/>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18633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DESIGN_ID_OFFICE" val="FLSKiRpV"/>
  <p:tag name="ARTICULATE_DESIGN_ID_1_OFFICE" val="loQj8veb"/>
  <p:tag name="ARTICULATE_SLIDE_COUNT" val="12"/>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enutzerdefiniert 1">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910853e-5afc-4f4d-a39a-d6eafb5155c9">
      <Terms xmlns="http://schemas.microsoft.com/office/infopath/2007/PartnerControls"/>
    </lcf76f155ced4ddcb4097134ff3c332f>
    <date xmlns="0910853e-5afc-4f4d-a39a-d6eafb5155c9" xsi:nil="true"/>
    <SharedWithUsers xmlns="82b6ca1c-80d9-4e90-b765-538bfc6c2f67">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987AFC77B40348AAB5280F0A3F5986" ma:contentTypeVersion="15" ma:contentTypeDescription="Create a new document." ma:contentTypeScope="" ma:versionID="0e2b64d717771e3eb75a9755ecf834e5">
  <xsd:schema xmlns:xsd="http://www.w3.org/2001/XMLSchema" xmlns:xs="http://www.w3.org/2001/XMLSchema" xmlns:p="http://schemas.microsoft.com/office/2006/metadata/properties" xmlns:ns2="0910853e-5afc-4f4d-a39a-d6eafb5155c9" xmlns:ns3="82b6ca1c-80d9-4e90-b765-538bfc6c2f67" targetNamespace="http://schemas.microsoft.com/office/2006/metadata/properties" ma:root="true" ma:fieldsID="54a40308a7d13ffeef0a1f8d056362af" ns2:_="" ns3:_="">
    <xsd:import namespace="0910853e-5afc-4f4d-a39a-d6eafb5155c9"/>
    <xsd:import namespace="82b6ca1c-80d9-4e90-b765-538bfc6c2f67"/>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element ref="ns3:SharedWithUsers" minOccurs="0"/>
                <xsd:element ref="ns3:SharedWithDetails" minOccurs="0"/>
                <xsd:element ref="ns2:MediaServiceLocation" minOccurs="0"/>
                <xsd:element ref="ns2:MediaServiceSearchProperties"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10853e-5afc-4f4d-a39a-d6eafb5155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4558dfd4-ddf1-4f56-b1d7-4f1190ca169a" ma:termSetId="09814cd3-568e-fe90-9814-8d621ff8fb84" ma:anchorId="fba54fb3-c3e1-fe81-a776-ca4b69148c4d" ma:open="true" ma:isKeyword="false">
      <xsd:complexType>
        <xsd:sequence>
          <xsd:element ref="pc:Terms" minOccurs="0" maxOccurs="1"/>
        </xsd:sequence>
      </xsd:complex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Location" ma:index="20" nillable="true" ma:displayName="Location" ma:indexed="true"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date" ma:index="22"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2b6ca1c-80d9-4e90-b765-538bfc6c2f6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4E79D1-7C12-44F3-B704-F8D88F864182}">
  <ds:schemaRefs>
    <ds:schemaRef ds:uri="http://schemas.microsoft.com/office/2006/documentManagement/types"/>
    <ds:schemaRef ds:uri="http://purl.org/dc/elements/1.1/"/>
    <ds:schemaRef ds:uri="http://www.w3.org/XML/1998/namespace"/>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1200ffc9-987f-4a84-9210-576f5a84d599"/>
    <ds:schemaRef ds:uri="019f5ff9-31f5-422c-affa-9f289ef0b3ea"/>
    <ds:schemaRef ds:uri="0910853e-5afc-4f4d-a39a-d6eafb5155c9"/>
    <ds:schemaRef ds:uri="82b6ca1c-80d9-4e90-b765-538bfc6c2f67"/>
  </ds:schemaRefs>
</ds:datastoreItem>
</file>

<file path=customXml/itemProps2.xml><?xml version="1.0" encoding="utf-8"?>
<ds:datastoreItem xmlns:ds="http://schemas.openxmlformats.org/officeDocument/2006/customXml" ds:itemID="{8DDD6C3D-F010-410A-B02C-A061C8BE32D5}">
  <ds:schemaRefs>
    <ds:schemaRef ds:uri="http://schemas.microsoft.com/sharepoint/v3/contenttype/forms"/>
  </ds:schemaRefs>
</ds:datastoreItem>
</file>

<file path=customXml/itemProps3.xml><?xml version="1.0" encoding="utf-8"?>
<ds:datastoreItem xmlns:ds="http://schemas.openxmlformats.org/officeDocument/2006/customXml" ds:itemID="{BDD8BDDB-F318-44C8-8620-CBCF97BC15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10853e-5afc-4f4d-a39a-d6eafb5155c9"/>
    <ds:schemaRef ds:uri="82b6ca1c-80d9-4e90-b765-538bfc6c2f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1392</Words>
  <Application>Microsoft Office PowerPoint</Application>
  <PresentationFormat>Widescreen</PresentationFormat>
  <Paragraphs>194</Paragraphs>
  <Slides>35</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Cambria Math</vt:lpstr>
      <vt:lpstr>Courier New,monospace</vt:lpstr>
      <vt:lpstr>Roboto</vt:lpstr>
      <vt:lpstr>Office</vt:lpstr>
      <vt:lpstr>Transistor Lifetime Optimization in Compliance with Safety and Reliability Standards</vt:lpstr>
      <vt:lpstr>ABOUT ME</vt:lpstr>
      <vt:lpstr>AGENDA</vt:lpstr>
      <vt:lpstr>PowerPoint Presentation</vt:lpstr>
      <vt:lpstr>APPLICATION</vt:lpstr>
      <vt:lpstr>TYPICAL POWER MODULE</vt:lpstr>
      <vt:lpstr>RECENT EVENT</vt:lpstr>
      <vt:lpstr>WHY ARE THEY RELEVANT?</vt:lpstr>
      <vt:lpstr>WHY ARE THEY RELEVANT?</vt:lpstr>
      <vt:lpstr>FUNCTIONAL SAFETY</vt:lpstr>
      <vt:lpstr>WHAT CAN GO WRONG?</vt:lpstr>
      <vt:lpstr>FAULT MODELS FROM POWER MODULES</vt:lpstr>
      <vt:lpstr>HOW CAN WE MEASURE/ESTIMATE RELIABILITY?</vt:lpstr>
      <vt:lpstr>LIFETIME ESTIMATION</vt:lpstr>
      <vt:lpstr>HOW TO MEASURE RELIABILITY?</vt:lpstr>
      <vt:lpstr>HOW TO TEST RELIABILITY?</vt:lpstr>
      <vt:lpstr>RELIABILITY STANDARDS</vt:lpstr>
      <vt:lpstr>SUMMARISING THE STANDARDS</vt:lpstr>
      <vt:lpstr>SN 29500</vt:lpstr>
      <vt:lpstr>MIL-STD-750D</vt:lpstr>
      <vt:lpstr>AQG324</vt:lpstr>
      <vt:lpstr>TEST CONDITIONS</vt:lpstr>
      <vt:lpstr>FAULT MODELS AND RELATED TESTS</vt:lpstr>
      <vt:lpstr>FROM TESTING TO IMPROVEMENT</vt:lpstr>
      <vt:lpstr>WEIBULL ANALYSIS AND FIELD CORRELATION</vt:lpstr>
      <vt:lpstr>WEIBULL ANALYSIS PROESS</vt:lpstr>
      <vt:lpstr>METHODOLOY FOR WEIBULL</vt:lpstr>
      <vt:lpstr>PowerPoint Presentation</vt:lpstr>
      <vt:lpstr>TO SUM UP</vt:lpstr>
      <vt:lpstr>TAKEWAYS.</vt:lpstr>
      <vt:lpstr>CONTACT</vt:lpstr>
      <vt:lpstr>PowerPoint Presentation</vt:lpstr>
      <vt:lpstr>References</vt:lpstr>
      <vt:lpstr>AQG324 </vt:lpstr>
      <vt:lpstr>SN 29500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Sigmund, Jan</dc:creator>
  <cp:lastModifiedBy>Kamal Rubayet (GIP GEMS D EC LMP1)</cp:lastModifiedBy>
  <cp:revision>42</cp:revision>
  <dcterms:created xsi:type="dcterms:W3CDTF">2023-10-19T20:00:51Z</dcterms:created>
  <dcterms:modified xsi:type="dcterms:W3CDTF">2025-11-07T21:37:24Z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BE272E70-6A2B-48B0-B6FB-3F460A7159B2</vt:lpwstr>
  </property>
  <property fmtid="{D5CDD505-2E9C-101B-9397-08002B2CF9AE}" pid="3" name="ArticulatePath">
    <vt:lpwstr>HIMA FUN SAFE PPT Template 2</vt:lpwstr>
  </property>
  <property fmtid="{D5CDD505-2E9C-101B-9397-08002B2CF9AE}" pid="4" name="ContentTypeId">
    <vt:lpwstr>0x01010028987AFC77B40348AAB5280F0A3F5986</vt:lpwstr>
  </property>
  <property fmtid="{D5CDD505-2E9C-101B-9397-08002B2CF9AE}" pid="5" name="MediaServiceImageTags">
    <vt:lpwstr/>
  </property>
  <property fmtid="{D5CDD505-2E9C-101B-9397-08002B2CF9AE}" pid="6" name="xd_ProgID">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y fmtid="{D5CDD505-2E9C-101B-9397-08002B2CF9AE}" pid="11" name="_ExtendedDescription">
    <vt:lpwstr/>
  </property>
  <property fmtid="{D5CDD505-2E9C-101B-9397-08002B2CF9AE}" pid="12" name="TriggerFlowInfo">
    <vt:lpwstr/>
  </property>
  <property fmtid="{D5CDD505-2E9C-101B-9397-08002B2CF9AE}" pid="13" name="xd_Signature">
    <vt:bool>false</vt:bool>
  </property>
  <property fmtid="{D5CDD505-2E9C-101B-9397-08002B2CF9AE}" pid="14" name="MSIP_Label_a15a25aa-e944-415d-b7a7-40f6b9180b6b_Enabled">
    <vt:lpwstr>-1</vt:lpwstr>
  </property>
  <property fmtid="{D5CDD505-2E9C-101B-9397-08002B2CF9AE}" pid="15" name="MSIP_Label_a15a25aa-e944-415d-b7a7-40f6b9180b6b_SetDate">
    <vt:lpwstr>2025-11-07 21:33:59Z</vt:lpwstr>
  </property>
  <property fmtid="{D5CDD505-2E9C-101B-9397-08002B2CF9AE}" pid="16" name="MSIP_Label_a15a25aa-e944-415d-b7a7-40f6b9180b6b_Method">
    <vt:lpwstr>Privileged</vt:lpwstr>
  </property>
  <property fmtid="{D5CDD505-2E9C-101B-9397-08002B2CF9AE}" pid="17" name="MSIP_Label_a15a25aa-e944-415d-b7a7-40f6b9180b6b_Name">
    <vt:lpwstr>a15a25aa-e944-415d-b7a7-40f6b9180b6b</vt:lpwstr>
  </property>
  <property fmtid="{D5CDD505-2E9C-101B-9397-08002B2CF9AE}" pid="18" name="MSIP_Label_a15a25aa-e944-415d-b7a7-40f6b9180b6b_SiteId">
    <vt:lpwstr>eeb8d0e8-3544-41d3-aac6-934c309faf5a</vt:lpwstr>
  </property>
  <property fmtid="{D5CDD505-2E9C-101B-9397-08002B2CF9AE}" pid="19" name="MSIP_Label_a15a25aa-e944-415d-b7a7-40f6b9180b6b_ActionId">
    <vt:lpwstr>b897060f-b9d4-4a1e-8159-a8184a68fad7</vt:lpwstr>
  </property>
  <property fmtid="{D5CDD505-2E9C-101B-9397-08002B2CF9AE}" pid="20" name="MSIP_Label_a15a25aa-e944-415d-b7a7-40f6b9180b6b_ContentBits">
    <vt:lpwstr>0</vt:lpwstr>
  </property>
  <property fmtid="{D5CDD505-2E9C-101B-9397-08002B2CF9AE}" pid="21" name="empower.integration.Classification.DocumentId">
    <vt:lpwstr/>
  </property>
  <property fmtid="{D5CDD505-2E9C-101B-9397-08002B2CF9AE}" pid="22" name="empower.integration.Classification.DocumentVersion">
    <vt:lpwstr/>
  </property>
  <property fmtid="{D5CDD505-2E9C-101B-9397-08002B2CF9AE}" pid="23" name="empower.integration.Classification.DocumentOwner">
    <vt:lpwstr/>
  </property>
  <property fmtid="{D5CDD505-2E9C-101B-9397-08002B2CF9AE}" pid="24" name="empower.integration.Classification.ShowFooter">
    <vt:bool>true</vt:bool>
  </property>
  <property fmtid="{D5CDD505-2E9C-101B-9397-08002B2CF9AE}" pid="25" name="empower.integration.Classification.RestrictionLevel">
    <vt:i4>1</vt:i4>
  </property>
  <property fmtid="{D5CDD505-2E9C-101B-9397-08002B2CF9AE}" pid="26" name="empower.integration.Classification.FooterDate">
    <vt:filetime>2025-11-07T21:33:59Z</vt:filetime>
  </property>
  <property fmtid="{D5CDD505-2E9C-101B-9397-08002B2CF9AE}" pid="27" name="empower.integration.Classification.DateFormat">
    <vt:lpwstr/>
  </property>
  <property fmtid="{D5CDD505-2E9C-101B-9397-08002B2CF9AE}" pid="28" name="empower.integration.Classification.IsDraft">
    <vt:bool>false</vt:bool>
  </property>
  <property fmtid="{D5CDD505-2E9C-101B-9397-08002B2CF9AE}" pid="29" name="empower.integration.Classification.IsProprietary">
    <vt:bool>false</vt:bool>
  </property>
  <property fmtid="{D5CDD505-2E9C-101B-9397-08002B2CF9AE}" pid="30" name="empower.integration.Classification.HasAdditionalMarking">
    <vt:bool>false</vt:bool>
  </property>
  <property fmtid="{D5CDD505-2E9C-101B-9397-08002B2CF9AE}" pid="31" name="empower.integration.Classification.AdditionalMarking">
    <vt:lpwstr/>
  </property>
  <property fmtid="{D5CDD505-2E9C-101B-9397-08002B2CF9AE}" pid="32" name="empower.integration.Classification.IsEmpowerClassified">
    <vt:bool>false</vt:bool>
  </property>
</Properties>
</file>